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7" r:id="rId2"/>
    <p:sldId id="294" r:id="rId3"/>
    <p:sldId id="279" r:id="rId4"/>
    <p:sldId id="280" r:id="rId5"/>
    <p:sldId id="291" r:id="rId6"/>
    <p:sldId id="298" r:id="rId7"/>
    <p:sldId id="284" r:id="rId8"/>
    <p:sldId id="292" r:id="rId9"/>
    <p:sldId id="283" r:id="rId10"/>
    <p:sldId id="297" r:id="rId11"/>
    <p:sldId id="293" r:id="rId12"/>
    <p:sldId id="295" r:id="rId13"/>
    <p:sldId id="296" r:id="rId14"/>
    <p:sldId id="290" r:id="rId15"/>
    <p:sldId id="269" r:id="rId16"/>
    <p:sldId id="27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Lucida Sans Unicode" pitchFamily="34" charset="0"/>
        <a:ea typeface="+mn-ea"/>
        <a:cs typeface="Arial" pitchFamily="34" charset="0"/>
      </a:defRPr>
    </a:lvl1pPr>
    <a:lvl2pPr marL="457200" algn="l" rtl="0" fontAlgn="base">
      <a:spcBef>
        <a:spcPct val="0"/>
      </a:spcBef>
      <a:spcAft>
        <a:spcPct val="0"/>
      </a:spcAft>
      <a:defRPr kern="1200">
        <a:solidFill>
          <a:schemeClr val="tx1"/>
        </a:solidFill>
        <a:latin typeface="Lucida Sans Unicode" pitchFamily="34" charset="0"/>
        <a:ea typeface="+mn-ea"/>
        <a:cs typeface="Arial" pitchFamily="34" charset="0"/>
      </a:defRPr>
    </a:lvl2pPr>
    <a:lvl3pPr marL="914400" algn="l" rtl="0" fontAlgn="base">
      <a:spcBef>
        <a:spcPct val="0"/>
      </a:spcBef>
      <a:spcAft>
        <a:spcPct val="0"/>
      </a:spcAft>
      <a:defRPr kern="1200">
        <a:solidFill>
          <a:schemeClr val="tx1"/>
        </a:solidFill>
        <a:latin typeface="Lucida Sans Unicode" pitchFamily="34" charset="0"/>
        <a:ea typeface="+mn-ea"/>
        <a:cs typeface="Arial" pitchFamily="34" charset="0"/>
      </a:defRPr>
    </a:lvl3pPr>
    <a:lvl4pPr marL="1371600" algn="l" rtl="0" fontAlgn="base">
      <a:spcBef>
        <a:spcPct val="0"/>
      </a:spcBef>
      <a:spcAft>
        <a:spcPct val="0"/>
      </a:spcAft>
      <a:defRPr kern="1200">
        <a:solidFill>
          <a:schemeClr val="tx1"/>
        </a:solidFill>
        <a:latin typeface="Lucida Sans Unicode" pitchFamily="34" charset="0"/>
        <a:ea typeface="+mn-ea"/>
        <a:cs typeface="Arial" pitchFamily="34" charset="0"/>
      </a:defRPr>
    </a:lvl4pPr>
    <a:lvl5pPr marL="1828800" algn="l" rtl="0" fontAlgn="base">
      <a:spcBef>
        <a:spcPct val="0"/>
      </a:spcBef>
      <a:spcAft>
        <a:spcPct val="0"/>
      </a:spcAft>
      <a:defRPr kern="1200">
        <a:solidFill>
          <a:schemeClr val="tx1"/>
        </a:solidFill>
        <a:latin typeface="Lucida Sans Unicode" pitchFamily="34" charset="0"/>
        <a:ea typeface="+mn-ea"/>
        <a:cs typeface="Arial" pitchFamily="34" charset="0"/>
      </a:defRPr>
    </a:lvl5pPr>
    <a:lvl6pPr marL="2286000" algn="l" defTabSz="914400" rtl="0" eaLnBrk="1" latinLnBrk="0" hangingPunct="1">
      <a:defRPr kern="1200">
        <a:solidFill>
          <a:schemeClr val="tx1"/>
        </a:solidFill>
        <a:latin typeface="Lucida Sans Unicode" pitchFamily="34" charset="0"/>
        <a:ea typeface="+mn-ea"/>
        <a:cs typeface="Arial" pitchFamily="34" charset="0"/>
      </a:defRPr>
    </a:lvl6pPr>
    <a:lvl7pPr marL="2743200" algn="l" defTabSz="914400" rtl="0" eaLnBrk="1" latinLnBrk="0" hangingPunct="1">
      <a:defRPr kern="1200">
        <a:solidFill>
          <a:schemeClr val="tx1"/>
        </a:solidFill>
        <a:latin typeface="Lucida Sans Unicode" pitchFamily="34" charset="0"/>
        <a:ea typeface="+mn-ea"/>
        <a:cs typeface="Arial" pitchFamily="34" charset="0"/>
      </a:defRPr>
    </a:lvl7pPr>
    <a:lvl8pPr marL="3200400" algn="l" defTabSz="914400" rtl="0" eaLnBrk="1" latinLnBrk="0" hangingPunct="1">
      <a:defRPr kern="1200">
        <a:solidFill>
          <a:schemeClr val="tx1"/>
        </a:solidFill>
        <a:latin typeface="Lucida Sans Unicode" pitchFamily="34" charset="0"/>
        <a:ea typeface="+mn-ea"/>
        <a:cs typeface="Arial" pitchFamily="34" charset="0"/>
      </a:defRPr>
    </a:lvl8pPr>
    <a:lvl9pPr marL="3657600" algn="l" defTabSz="914400" rtl="0" eaLnBrk="1" latinLnBrk="0" hangingPunct="1">
      <a:defRPr kern="1200">
        <a:solidFill>
          <a:schemeClr val="tx1"/>
        </a:solidFill>
        <a:latin typeface="Lucida Sans Unicode"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44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FCF80B-8A00-4B14-8D2F-30CFDD99C802}" type="datetimeFigureOut">
              <a:rPr lang="en-US" smtClean="0"/>
              <a:t>4/30/2018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38C722-9F99-485C-B9CC-3AAF9CB065A6}" type="slidenum">
              <a:rPr lang="en-US" smtClean="0"/>
              <a:t>‹#›</a:t>
            </a:fld>
            <a:endParaRPr lang="en-US"/>
          </a:p>
        </p:txBody>
      </p:sp>
    </p:spTree>
    <p:extLst>
      <p:ext uri="{BB962C8B-B14F-4D97-AF65-F5344CB8AC3E}">
        <p14:creationId xmlns:p14="http://schemas.microsoft.com/office/powerpoint/2010/main" val="278868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1268217A-55AB-4B08-A670-A4C11CFDE8AD}" type="slidenum">
              <a:rPr lang="en-US">
                <a:latin typeface="Calibri" pitchFamily="34" charset="0"/>
              </a:rPr>
              <a:pPr fontAlgn="base">
                <a:spcBef>
                  <a:spcPct val="0"/>
                </a:spcBef>
                <a:spcAft>
                  <a:spcPct val="0"/>
                </a:spcAft>
              </a:pPr>
              <a:t>1</a:t>
            </a:fld>
            <a:endParaRPr lang="en-US">
              <a:latin typeface="Calibri" pitchFamily="34" charset="0"/>
            </a:endParaRPr>
          </a:p>
        </p:txBody>
      </p:sp>
    </p:spTree>
    <p:extLst>
      <p:ext uri="{BB962C8B-B14F-4D97-AF65-F5344CB8AC3E}">
        <p14:creationId xmlns:p14="http://schemas.microsoft.com/office/powerpoint/2010/main" val="328716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You can’t buy a phone today without a camera </a:t>
            </a:r>
          </a:p>
          <a:p>
            <a:pPr>
              <a:spcBef>
                <a:spcPct val="0"/>
              </a:spcBef>
            </a:pPr>
            <a:r>
              <a:rPr lang="en-US" smtClean="0"/>
              <a:t>Difficult to even buy a computer monitor without a camera</a:t>
            </a:r>
          </a:p>
          <a:p>
            <a:pPr>
              <a:spcBef>
                <a:spcPct val="0"/>
              </a:spcBef>
            </a:pPr>
            <a:r>
              <a:rPr lang="en-US" smtClean="0"/>
              <a:t>A computer takes away the filter or time needed to process information. Don’t think about long term consequences </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295A0C38-07E0-45BD-9E33-1C8D4B6E665B}" type="slidenum">
              <a:rPr lang="en-US">
                <a:latin typeface="Calibri" pitchFamily="34" charset="0"/>
              </a:rPr>
              <a:pPr fontAlgn="base">
                <a:spcBef>
                  <a:spcPct val="0"/>
                </a:spcBef>
                <a:spcAft>
                  <a:spcPct val="0"/>
                </a:spcAft>
              </a:pPr>
              <a:t>3</a:t>
            </a:fld>
            <a:endParaRPr lang="en-US">
              <a:latin typeface="Calibri" pitchFamily="34" charset="0"/>
            </a:endParaRPr>
          </a:p>
        </p:txBody>
      </p:sp>
    </p:spTree>
    <p:extLst>
      <p:ext uri="{BB962C8B-B14F-4D97-AF65-F5344CB8AC3E}">
        <p14:creationId xmlns:p14="http://schemas.microsoft.com/office/powerpoint/2010/main" val="29046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9AE3C570-46B5-40E4-AFE4-9BC90B13BB94}" type="slidenum">
              <a:rPr lang="en-US">
                <a:latin typeface="Calibri" pitchFamily="34" charset="0"/>
              </a:rPr>
              <a:pPr fontAlgn="base">
                <a:spcBef>
                  <a:spcPct val="0"/>
                </a:spcBef>
                <a:spcAft>
                  <a:spcPct val="0"/>
                </a:spcAft>
              </a:pPr>
              <a:t>4</a:t>
            </a:fld>
            <a:endParaRPr lang="en-US">
              <a:latin typeface="Calibri" pitchFamily="34" charset="0"/>
            </a:endParaRPr>
          </a:p>
        </p:txBody>
      </p:sp>
    </p:spTree>
    <p:extLst>
      <p:ext uri="{BB962C8B-B14F-4D97-AF65-F5344CB8AC3E}">
        <p14:creationId xmlns:p14="http://schemas.microsoft.com/office/powerpoint/2010/main" val="329361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9057E37F-B301-47A8-92AD-1680EC7E9961}" type="slidenum">
              <a:rPr lang="en-US">
                <a:latin typeface="Calibri" pitchFamily="34" charset="0"/>
              </a:rPr>
              <a:pPr fontAlgn="base">
                <a:spcBef>
                  <a:spcPct val="0"/>
                </a:spcBef>
                <a:spcAft>
                  <a:spcPct val="0"/>
                </a:spcAft>
              </a:pPr>
              <a:t>7</a:t>
            </a:fld>
            <a:endParaRPr lang="en-US">
              <a:latin typeface="Calibri" pitchFamily="34" charset="0"/>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2895977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049AECCC-E58C-47DC-B6F1-504295CB577A}" type="slidenum">
              <a:rPr lang="en-US">
                <a:latin typeface="Calibri" pitchFamily="34" charset="0"/>
              </a:rPr>
              <a:pPr fontAlgn="base">
                <a:spcBef>
                  <a:spcPct val="0"/>
                </a:spcBef>
                <a:spcAft>
                  <a:spcPct val="0"/>
                </a:spcAft>
              </a:pPr>
              <a:t>9</a:t>
            </a:fld>
            <a:endParaRPr lang="en-US">
              <a:latin typeface="Calibri" pitchFamily="34" charset="0"/>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Persuade- means ask “hey come on we’ve been dating a year now”.. “You know Chloe did it for Anthony” Maybe it gets taken but you never even receive it  </a:t>
            </a:r>
          </a:p>
          <a:p>
            <a:pPr>
              <a:spcBef>
                <a:spcPct val="0"/>
              </a:spcBef>
            </a:pPr>
            <a:r>
              <a:rPr lang="en-US" smtClean="0"/>
              <a:t>Produce- taking the picture </a:t>
            </a:r>
          </a:p>
          <a:p>
            <a:pPr>
              <a:spcBef>
                <a:spcPct val="0"/>
              </a:spcBef>
            </a:pPr>
            <a:r>
              <a:rPr lang="en-US" smtClean="0"/>
              <a:t>Distribute- send, tell someone to send </a:t>
            </a:r>
          </a:p>
          <a:p>
            <a:pPr>
              <a:spcBef>
                <a:spcPct val="0"/>
              </a:spcBef>
            </a:pPr>
            <a:r>
              <a:rPr lang="en-US" smtClean="0"/>
              <a:t>Possession- Just having it</a:t>
            </a:r>
          </a:p>
          <a:p>
            <a:pPr>
              <a:spcBef>
                <a:spcPct val="0"/>
              </a:spcBef>
            </a:pPr>
            <a:endParaRPr lang="en-US" smtClean="0"/>
          </a:p>
        </p:txBody>
      </p:sp>
    </p:spTree>
    <p:extLst>
      <p:ext uri="{BB962C8B-B14F-4D97-AF65-F5344CB8AC3E}">
        <p14:creationId xmlns:p14="http://schemas.microsoft.com/office/powerpoint/2010/main" val="355965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8E3F22AE-E3BD-4B7A-9758-F6B9C856884B}" type="slidenum">
              <a:rPr lang="en-US">
                <a:solidFill>
                  <a:srgbClr val="000000"/>
                </a:solidFill>
                <a:latin typeface="Calibri" pitchFamily="34" charset="0"/>
              </a:rPr>
              <a:pPr fontAlgn="base">
                <a:spcBef>
                  <a:spcPct val="0"/>
                </a:spcBef>
                <a:spcAft>
                  <a:spcPct val="0"/>
                </a:spcAft>
              </a:pPr>
              <a:t>14</a:t>
            </a:fld>
            <a:endParaRPr lang="en-US">
              <a:solidFill>
                <a:srgbClr val="000000"/>
              </a:solidFill>
              <a:latin typeface="Calibri" pitchFamily="34" charset="0"/>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3983202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Once you hit send you can never get it back</a:t>
            </a:r>
          </a:p>
          <a:p>
            <a:pPr>
              <a:spcBef>
                <a:spcPct val="0"/>
              </a:spcBef>
            </a:pPr>
            <a:r>
              <a:rPr lang="en-US" smtClean="0"/>
              <a:t>Sexting can be cellphone and computer (any means of technology) </a:t>
            </a:r>
          </a:p>
          <a:p>
            <a:pPr>
              <a:spcBef>
                <a:spcPct val="0"/>
              </a:spcBef>
            </a:pPr>
            <a:r>
              <a:rPr lang="en-US" smtClean="0"/>
              <a:t>She’s charged with manufacture, possessing and distributing</a:t>
            </a:r>
          </a:p>
          <a:p>
            <a:pPr>
              <a:spcBef>
                <a:spcPct val="0"/>
              </a:spcBef>
            </a:pPr>
            <a:r>
              <a:rPr lang="en-US" smtClean="0"/>
              <a:t>He’s charged with possession etc.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A45ED6FF-01A1-473C-B6F3-EF5464FA73AE}" type="slidenum">
              <a:rPr lang="en-US">
                <a:latin typeface="Calibri" pitchFamily="34" charset="0"/>
              </a:rPr>
              <a:pPr fontAlgn="base">
                <a:spcBef>
                  <a:spcPct val="0"/>
                </a:spcBef>
                <a:spcAft>
                  <a:spcPct val="0"/>
                </a:spcAft>
              </a:pPr>
              <a:t>15</a:t>
            </a:fld>
            <a:endParaRPr lang="en-US">
              <a:latin typeface="Calibri" pitchFamily="34" charset="0"/>
            </a:endParaRPr>
          </a:p>
        </p:txBody>
      </p:sp>
    </p:spTree>
    <p:extLst>
      <p:ext uri="{BB962C8B-B14F-4D97-AF65-F5344CB8AC3E}">
        <p14:creationId xmlns:p14="http://schemas.microsoft.com/office/powerpoint/2010/main" val="341480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buFontTx/>
              <a:buChar char="•"/>
            </a:pPr>
            <a:r>
              <a:rPr lang="en-US" dirty="0" smtClean="0"/>
              <a:t> Phillip Alpert (just turned 18) “sexted” a naked photograph of his 16 year old girlfriend that she had “sexted” to him.</a:t>
            </a:r>
          </a:p>
          <a:p>
            <a:pPr>
              <a:spcBef>
                <a:spcPct val="0"/>
              </a:spcBef>
              <a:buFontTx/>
              <a:buChar char="•"/>
            </a:pPr>
            <a:r>
              <a:rPr lang="en-US" dirty="0" smtClean="0"/>
              <a:t> Alpert sent the “sext” to her family and dozens of their friends after a break-up that ended a 2 ½ year dating relationship.</a:t>
            </a:r>
          </a:p>
          <a:p>
            <a:pPr>
              <a:spcBef>
                <a:spcPct val="0"/>
              </a:spcBef>
              <a:buFontTx/>
              <a:buChar char="•"/>
            </a:pPr>
            <a:r>
              <a:rPr lang="en-US" dirty="0" smtClean="0"/>
              <a:t> Alpert commented, “It was a stupid thing I did because I was upset and tired and it was the middle of the night and I was an immature kid.”</a:t>
            </a:r>
          </a:p>
          <a:p>
            <a:pPr>
              <a:spcBef>
                <a:spcPct val="0"/>
              </a:spcBef>
              <a:buFontTx/>
              <a:buChar char="•"/>
            </a:pPr>
            <a:r>
              <a:rPr lang="en-US" dirty="0" smtClean="0"/>
              <a:t>Alpert lamented, “You will find me on the registered sex offender list next to people who have raped children, molested kids, things like that, because I sent child pornography.”</a:t>
            </a:r>
          </a:p>
          <a:p>
            <a:pPr>
              <a:spcBef>
                <a:spcPct val="0"/>
              </a:spcBef>
            </a:pPr>
            <a:endParaRPr 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pPr>
            <a:fld id="{E8C5BD1D-DF1D-4A25-BA34-2D298118406E}" type="slidenum">
              <a:rPr lang="en-US">
                <a:latin typeface="Calibri" pitchFamily="34" charset="0"/>
              </a:rPr>
              <a:pPr fontAlgn="base">
                <a:spcBef>
                  <a:spcPct val="0"/>
                </a:spcBef>
                <a:spcAft>
                  <a:spcPct val="0"/>
                </a:spcAft>
              </a:pPr>
              <a:t>16</a:t>
            </a:fld>
            <a:endParaRPr lang="en-US">
              <a:latin typeface="Calibri" pitchFamily="34" charset="0"/>
            </a:endParaRPr>
          </a:p>
        </p:txBody>
      </p:sp>
    </p:spTree>
    <p:extLst>
      <p:ext uri="{BB962C8B-B14F-4D97-AF65-F5344CB8AC3E}">
        <p14:creationId xmlns:p14="http://schemas.microsoft.com/office/powerpoint/2010/main" val="2478018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45344C51-E5AC-4BB6-8A4D-ED36A3E6A5AD}" type="datetimeFigureOut">
              <a:rPr lang="en-US"/>
              <a:pPr>
                <a:defRPr/>
              </a:pPr>
              <a:t>4/30/2018</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733AB01E-29D6-44AB-9005-71A2A066FDBA}" type="slidenum">
              <a:rPr lang="en-US"/>
              <a:pPr>
                <a:defRPr/>
              </a:pPr>
              <a:t>‹#›</a:t>
            </a:fld>
            <a:endParaRPr lang="en-US" dirty="0"/>
          </a:p>
        </p:txBody>
      </p:sp>
    </p:spTree>
    <p:extLst>
      <p:ext uri="{BB962C8B-B14F-4D97-AF65-F5344CB8AC3E}">
        <p14:creationId xmlns:p14="http://schemas.microsoft.com/office/powerpoint/2010/main" val="30759825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92DD84A-F586-4F9A-87D4-79391FD216A1}" type="datetimeFigureOut">
              <a:rPr lang="en-US"/>
              <a:pPr>
                <a:defRPr/>
              </a:pPr>
              <a:t>4/30/2018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31AC486-C133-4F6F-8D4F-EC9A79253272}" type="slidenum">
              <a:rPr lang="en-US"/>
              <a:pPr>
                <a:defRPr/>
              </a:pPr>
              <a:t>‹#›</a:t>
            </a:fld>
            <a:endParaRPr lang="en-US"/>
          </a:p>
        </p:txBody>
      </p:sp>
    </p:spTree>
    <p:extLst>
      <p:ext uri="{BB962C8B-B14F-4D97-AF65-F5344CB8AC3E}">
        <p14:creationId xmlns:p14="http://schemas.microsoft.com/office/powerpoint/2010/main" val="848266642"/>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7258A44-276C-4318-9112-8D3C21E9857E}" type="datetimeFigureOut">
              <a:rPr lang="en-US"/>
              <a:pPr>
                <a:defRPr/>
              </a:pPr>
              <a:t>4/30/2018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DF5B20A-0361-496E-8E4B-3C064BE69EA2}" type="slidenum">
              <a:rPr lang="en-US"/>
              <a:pPr>
                <a:defRPr/>
              </a:pPr>
              <a:t>‹#›</a:t>
            </a:fld>
            <a:endParaRPr lang="en-US"/>
          </a:p>
        </p:txBody>
      </p:sp>
    </p:spTree>
    <p:extLst>
      <p:ext uri="{BB962C8B-B14F-4D97-AF65-F5344CB8AC3E}">
        <p14:creationId xmlns:p14="http://schemas.microsoft.com/office/powerpoint/2010/main" val="73234416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E8E7588A-38A8-4DDF-9B8C-B7617BE84C6E}" type="datetimeFigureOut">
              <a:rPr lang="en-US"/>
              <a:pPr>
                <a:defRPr/>
              </a:pPr>
              <a:t>4/30/2018</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EF8919E-0DF2-4F53-8006-0AD13B258E88}" type="slidenum">
              <a:rPr lang="en-US"/>
              <a:pPr>
                <a:defRPr/>
              </a:pPr>
              <a:t>‹#›</a:t>
            </a:fld>
            <a:endParaRPr lang="en-US"/>
          </a:p>
        </p:txBody>
      </p:sp>
    </p:spTree>
    <p:extLst>
      <p:ext uri="{BB962C8B-B14F-4D97-AF65-F5344CB8AC3E}">
        <p14:creationId xmlns:p14="http://schemas.microsoft.com/office/powerpoint/2010/main" val="322551624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C7FDA817-7669-40CF-B835-4AF77B6C9781}" type="datetimeFigureOut">
              <a:rPr lang="en-US"/>
              <a:pPr>
                <a:defRPr/>
              </a:pPr>
              <a:t>4/30/2018</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3EDF4854-F153-4F29-925E-E2747D0B29DD}" type="slidenum">
              <a:rPr lang="en-US"/>
              <a:pPr>
                <a:defRPr/>
              </a:pPr>
              <a:t>‹#›</a:t>
            </a:fld>
            <a:endParaRPr lang="en-US"/>
          </a:p>
        </p:txBody>
      </p:sp>
    </p:spTree>
    <p:extLst>
      <p:ext uri="{BB962C8B-B14F-4D97-AF65-F5344CB8AC3E}">
        <p14:creationId xmlns:p14="http://schemas.microsoft.com/office/powerpoint/2010/main" val="378664070"/>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2CEDC76-D36C-41CB-A48F-FF0D58E1393C}" type="datetimeFigureOut">
              <a:rPr lang="en-US"/>
              <a:pPr>
                <a:defRPr/>
              </a:pPr>
              <a:t>4/30/2018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687B853-1D81-4D3E-8FDE-40E139511FDD}" type="slidenum">
              <a:rPr lang="en-US"/>
              <a:pPr>
                <a:defRPr/>
              </a:pPr>
              <a:t>‹#›</a:t>
            </a:fld>
            <a:endParaRPr lang="en-US"/>
          </a:p>
        </p:txBody>
      </p:sp>
    </p:spTree>
    <p:extLst>
      <p:ext uri="{BB962C8B-B14F-4D97-AF65-F5344CB8AC3E}">
        <p14:creationId xmlns:p14="http://schemas.microsoft.com/office/powerpoint/2010/main" val="3756105918"/>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6B21B03-BC89-4DFC-988F-E14C395CB9BD}" type="datetimeFigureOut">
              <a:rPr lang="en-US"/>
              <a:pPr>
                <a:defRPr/>
              </a:pPr>
              <a:t>4/30/2018</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0F1D3498-090F-4E31-83F0-24368B643D17}" type="slidenum">
              <a:rPr lang="en-US"/>
              <a:pPr>
                <a:defRPr/>
              </a:pPr>
              <a:t>‹#›</a:t>
            </a:fld>
            <a:endParaRPr lang="en-US"/>
          </a:p>
        </p:txBody>
      </p:sp>
    </p:spTree>
    <p:extLst>
      <p:ext uri="{BB962C8B-B14F-4D97-AF65-F5344CB8AC3E}">
        <p14:creationId xmlns:p14="http://schemas.microsoft.com/office/powerpoint/2010/main" val="765867431"/>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EB17D8E8-A1A9-4EEE-A8B3-766A7DB0B84E}" type="datetimeFigureOut">
              <a:rPr lang="en-US"/>
              <a:pPr>
                <a:defRPr/>
              </a:pPr>
              <a:t>4/30/2018</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8ED0F47F-C5C6-4214-9DA8-EAC361E32660}" type="slidenum">
              <a:rPr lang="en-US"/>
              <a:pPr>
                <a:defRPr/>
              </a:pPr>
              <a:t>‹#›</a:t>
            </a:fld>
            <a:endParaRPr lang="en-US"/>
          </a:p>
        </p:txBody>
      </p:sp>
    </p:spTree>
    <p:extLst>
      <p:ext uri="{BB962C8B-B14F-4D97-AF65-F5344CB8AC3E}">
        <p14:creationId xmlns:p14="http://schemas.microsoft.com/office/powerpoint/2010/main" val="766379480"/>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8F05AA1-3E5C-4E5D-9D72-F8A42166433E}" type="datetimeFigureOut">
              <a:rPr lang="en-US"/>
              <a:pPr>
                <a:defRPr/>
              </a:pPr>
              <a:t>4/30/2018</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9B2C0A0-1A68-4B0D-8098-5389265312F5}" type="slidenum">
              <a:rPr lang="en-US"/>
              <a:pPr>
                <a:defRPr/>
              </a:pPr>
              <a:t>‹#›</a:t>
            </a:fld>
            <a:endParaRPr lang="en-US"/>
          </a:p>
        </p:txBody>
      </p:sp>
    </p:spTree>
    <p:extLst>
      <p:ext uri="{BB962C8B-B14F-4D97-AF65-F5344CB8AC3E}">
        <p14:creationId xmlns:p14="http://schemas.microsoft.com/office/powerpoint/2010/main" val="31620264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5F513AD-9C79-417C-A3AC-0ADBF41CEEBB}" type="datetimeFigureOut">
              <a:rPr lang="en-US"/>
              <a:pPr>
                <a:defRPr/>
              </a:pPr>
              <a:t>4/30/2018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E4D2C3D-BBCC-4C20-97BC-D67696007ECF}" type="slidenum">
              <a:rPr lang="en-US"/>
              <a:pPr>
                <a:defRPr/>
              </a:pPr>
              <a:t>‹#›</a:t>
            </a:fld>
            <a:endParaRPr lang="en-US"/>
          </a:p>
        </p:txBody>
      </p:sp>
    </p:spTree>
    <p:extLst>
      <p:ext uri="{BB962C8B-B14F-4D97-AF65-F5344CB8AC3E}">
        <p14:creationId xmlns:p14="http://schemas.microsoft.com/office/powerpoint/2010/main" val="733472172"/>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3097A04A-B9EB-4622-B499-5260A8FDA869}" type="datetimeFigureOut">
              <a:rPr lang="en-US"/>
              <a:pPr>
                <a:defRPr/>
              </a:pPr>
              <a:t>4/30/2018</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5383B02A-3D52-4411-B2C1-A969A00032A9}" type="slidenum">
              <a:rPr lang="en-US"/>
              <a:pPr>
                <a:defRPr/>
              </a:pPr>
              <a:t>‹#›</a:t>
            </a:fld>
            <a:endParaRPr lang="en-US"/>
          </a:p>
        </p:txBody>
      </p:sp>
    </p:spTree>
    <p:extLst>
      <p:ext uri="{BB962C8B-B14F-4D97-AF65-F5344CB8AC3E}">
        <p14:creationId xmlns:p14="http://schemas.microsoft.com/office/powerpoint/2010/main" val="580099850"/>
      </p:ext>
    </p:extLst>
  </p:cSld>
  <p:clrMapOvr>
    <a:overrideClrMapping bg1="dk1" tx1="lt1" bg2="dk2" tx2="lt2" accent1="accent1" accent2="accent2" accent3="accent3" accent4="accent4" accent5="accent5" accent6="accent6" hlink="hlink" folHlink="folHlink"/>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4A814681-2120-4CF6-8060-F088A8FB9C54}" type="datetimeFigureOut">
              <a:rPr lang="en-US"/>
              <a:pPr>
                <a:defRPr/>
              </a:pPr>
              <a:t>4/30/2018</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4C69C5EB-CE79-434E-A109-452AA31C6D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7" r:id="rId6"/>
    <p:sldLayoutId id="2147483680" r:id="rId7"/>
    <p:sldLayoutId id="2147483688" r:id="rId8"/>
    <p:sldLayoutId id="2147483689" r:id="rId9"/>
    <p:sldLayoutId id="2147483681" r:id="rId10"/>
    <p:sldLayoutId id="2147483682" r:id="rId11"/>
  </p:sldLayoutIdLst>
  <p:transition spd="med">
    <p:fade/>
  </p:transition>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ydailynews.com/" TargetMode="External"/><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hyperlink" Target="http://resources.uknowkids.com/blog/bid/278408/How-to-Keep-Your-Child-Away-From-the-Dangers-of-Sexting" TargetMode="External"/><Relationship Id="rId4" Type="http://schemas.openxmlformats.org/officeDocument/2006/relationships/hyperlink" Target="http://www.nydailynews.com/news/crime/jersey-city-high-school-spread-awareness-sexting-student-posts-sex-tape-facebook-article-1.179526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nsfcN2Hi_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8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 y="1451598"/>
            <a:ext cx="8763000" cy="1828800"/>
          </a:xfrm>
        </p:spPr>
        <p:txBody>
          <a:bodyPr>
            <a:noAutofit/>
          </a:bodyPr>
          <a:lstStyle/>
          <a:p>
            <a:pPr algn="ctr" fontAlgn="auto">
              <a:spcAft>
                <a:spcPts val="0"/>
              </a:spcAft>
              <a:defRPr/>
            </a:pPr>
            <a:r>
              <a:rPr lang="en-US" sz="6000" dirty="0" smtClean="0">
                <a:solidFill>
                  <a:schemeClr val="bg1"/>
                </a:solidFill>
                <a:effectLst>
                  <a:outerShdw blurRad="38100" dist="38100" dir="2700000" algn="tl">
                    <a:srgbClr val="000000">
                      <a:alpha val="43137"/>
                    </a:srgbClr>
                  </a:outerShdw>
                </a:effectLst>
              </a:rPr>
              <a:t>SEXTING &amp; CYBERBULLYING</a:t>
            </a:r>
            <a:endParaRPr lang="en-US" sz="6000" dirty="0">
              <a:solidFill>
                <a:schemeClr val="bg1"/>
              </a:solidFill>
              <a:effectLst>
                <a:outerShdw blurRad="38100" dist="38100" dir="2700000" algn="tl">
                  <a:srgbClr val="000000">
                    <a:alpha val="43137"/>
                  </a:srgbClr>
                </a:outerShdw>
              </a:effectLst>
            </a:endParaRPr>
          </a:p>
        </p:txBody>
      </p:sp>
      <p:sp>
        <p:nvSpPr>
          <p:cNvPr id="9219" name="Text Placeholder 2"/>
          <p:cNvSpPr>
            <a:spLocks noGrp="1"/>
          </p:cNvSpPr>
          <p:nvPr>
            <p:ph type="body" idx="1"/>
          </p:nvPr>
        </p:nvSpPr>
        <p:spPr>
          <a:xfrm>
            <a:off x="4315596" y="5103223"/>
            <a:ext cx="4828404" cy="1201783"/>
          </a:xfrm>
        </p:spPr>
        <p:txBody>
          <a:bodyPr/>
          <a:lstStyle/>
          <a:p>
            <a:r>
              <a:rPr lang="en-US" sz="4000" dirty="0" smtClean="0">
                <a:solidFill>
                  <a:schemeClr val="bg1"/>
                </a:solidFill>
              </a:rPr>
              <a:t>Understanding the impact technology has on you.</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Law enforcement will seize your cell phone</a:t>
            </a:r>
          </a:p>
          <a:p>
            <a:r>
              <a:rPr lang="en-US" dirty="0" smtClean="0">
                <a:solidFill>
                  <a:schemeClr val="accent2"/>
                </a:solidFill>
              </a:rPr>
              <a:t>Everything</a:t>
            </a:r>
            <a:r>
              <a:rPr lang="en-US" dirty="0" smtClean="0"/>
              <a:t> on your phone will be </a:t>
            </a:r>
            <a:r>
              <a:rPr lang="en-US" smtClean="0"/>
              <a:t>viewed and made </a:t>
            </a:r>
            <a:r>
              <a:rPr lang="en-US" dirty="0" smtClean="0"/>
              <a:t>available</a:t>
            </a:r>
          </a:p>
          <a:p>
            <a:r>
              <a:rPr lang="en-US" dirty="0" smtClean="0"/>
              <a:t>Parents, sport scouts, teachers, friends, etc. will see those pictures</a:t>
            </a:r>
          </a:p>
          <a:p>
            <a:r>
              <a:rPr lang="en-US" dirty="0" smtClean="0"/>
              <a:t>Embarrassment to family and friends  </a:t>
            </a:r>
          </a:p>
          <a:p>
            <a:r>
              <a:rPr lang="en-US" dirty="0" smtClean="0"/>
              <a:t>Could be ordered by the court to register as a Megan’s Law (sex) Offender</a:t>
            </a:r>
            <a:endParaRPr lang="en-US" dirty="0"/>
          </a:p>
        </p:txBody>
      </p:sp>
      <p:sp>
        <p:nvSpPr>
          <p:cNvPr id="3" name="Title 2"/>
          <p:cNvSpPr>
            <a:spLocks noGrp="1"/>
          </p:cNvSpPr>
          <p:nvPr>
            <p:ph type="title"/>
          </p:nvPr>
        </p:nvSpPr>
        <p:spPr/>
        <p:txBody>
          <a:bodyPr/>
          <a:lstStyle/>
          <a:p>
            <a:r>
              <a:rPr lang="en-US" dirty="0" smtClean="0"/>
              <a:t>So how could it effect you??</a:t>
            </a:r>
            <a:endParaRPr lang="en-US" dirty="0"/>
          </a:p>
        </p:txBody>
      </p:sp>
    </p:spTree>
    <p:extLst>
      <p:ext uri="{BB962C8B-B14F-4D97-AF65-F5344CB8AC3E}">
        <p14:creationId xmlns:p14="http://schemas.microsoft.com/office/powerpoint/2010/main" val="277877709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19880"/>
            <a:ext cx="8229600" cy="4525962"/>
          </a:xfrm>
        </p:spPr>
        <p:txBody>
          <a:bodyPr>
            <a:normAutofit/>
          </a:bodyPr>
          <a:lstStyle/>
          <a:p>
            <a:pPr marL="109728" indent="0" fontAlgn="auto">
              <a:spcAft>
                <a:spcPts val="0"/>
              </a:spcAft>
              <a:buFont typeface="Wingdings 3"/>
              <a:buNone/>
              <a:defRPr/>
            </a:pPr>
            <a:r>
              <a:rPr lang="en-US" dirty="0" smtClean="0"/>
              <a:t>2C: 33-4.1</a:t>
            </a:r>
            <a:r>
              <a:rPr lang="en-US" dirty="0"/>
              <a:t> Bullying and H</a:t>
            </a:r>
            <a:r>
              <a:rPr lang="en-US" dirty="0" smtClean="0"/>
              <a:t>arassment prohibited </a:t>
            </a:r>
            <a:endParaRPr lang="en-US" dirty="0"/>
          </a:p>
          <a:p>
            <a:pPr marL="365760" indent="-256032" fontAlgn="auto">
              <a:spcAft>
                <a:spcPts val="0"/>
              </a:spcAft>
              <a:buFont typeface="Wingdings 3"/>
              <a:buChar char=""/>
              <a:defRPr/>
            </a:pPr>
            <a:r>
              <a:rPr lang="en-US" sz="1800" dirty="0" smtClean="0"/>
              <a:t>(</a:t>
            </a:r>
            <a:r>
              <a:rPr lang="en-US" sz="1800" dirty="0"/>
              <a:t>a</a:t>
            </a:r>
            <a:r>
              <a:rPr lang="en-US" sz="1800" dirty="0" smtClean="0"/>
              <a:t>) A person commits the crime of cyber-harassment if, while making communication in any on-line capacity via any electronic device or through a social media networking site with purpose to harass another</a:t>
            </a:r>
            <a:r>
              <a:rPr lang="en-US" sz="1800" dirty="0"/>
              <a:t> </a:t>
            </a:r>
          </a:p>
          <a:p>
            <a:pPr marL="365760" indent="-256032" fontAlgn="auto">
              <a:spcAft>
                <a:spcPts val="0"/>
              </a:spcAft>
              <a:buFont typeface="Wingdings 3"/>
              <a:buChar char=""/>
              <a:defRPr/>
            </a:pPr>
            <a:r>
              <a:rPr lang="en-US" sz="1800" dirty="0"/>
              <a:t>(2</a:t>
            </a:r>
            <a:r>
              <a:rPr lang="en-US" sz="1800" dirty="0" smtClean="0"/>
              <a:t>)</a:t>
            </a:r>
            <a:r>
              <a:rPr lang="en-US" sz="1800" dirty="0"/>
              <a:t> </a:t>
            </a:r>
            <a:r>
              <a:rPr lang="en-US" sz="1800" dirty="0" smtClean="0"/>
              <a:t>Knowingly sends post, comments, requests, suggests or proposes any lewd or obscene material to or about a person with the Internet to emotionally harm a reasonable person or place a reasonable person in fear of physical or emotional harm.  </a:t>
            </a:r>
          </a:p>
          <a:p>
            <a:pPr marL="393192" lvl="1" indent="0" fontAlgn="auto">
              <a:spcBef>
                <a:spcPts val="324"/>
              </a:spcBef>
              <a:spcAft>
                <a:spcPts val="0"/>
              </a:spcAft>
              <a:buNone/>
              <a:defRPr/>
            </a:pPr>
            <a:endParaRPr lang="en-US" sz="1800" dirty="0"/>
          </a:p>
          <a:p>
            <a:pPr marL="393192" lvl="1" indent="0" fontAlgn="auto">
              <a:spcBef>
                <a:spcPts val="324"/>
              </a:spcBef>
              <a:spcAft>
                <a:spcPts val="0"/>
              </a:spcAft>
              <a:buNone/>
              <a:defRPr/>
            </a:pPr>
            <a:r>
              <a:rPr lang="en-US" sz="1800" dirty="0" smtClean="0">
                <a:solidFill>
                  <a:schemeClr val="accent4"/>
                </a:solidFill>
              </a:rPr>
              <a:t>Fourth Degree Crime: Up to 18 months in prison &amp; up to $10,000 fine</a:t>
            </a:r>
            <a:endParaRPr lang="en-US" sz="1800" dirty="0">
              <a:solidFill>
                <a:schemeClr val="accent4"/>
              </a:solidFill>
            </a:endParaRPr>
          </a:p>
          <a:p>
            <a:pPr marL="365760" indent="-256032" fontAlgn="auto">
              <a:spcAft>
                <a:spcPts val="0"/>
              </a:spcAft>
              <a:buFont typeface="Wingdings 3"/>
              <a:buChar char=""/>
              <a:defRPr/>
            </a:pPr>
            <a:endParaRPr lang="en-US" dirty="0"/>
          </a:p>
        </p:txBody>
      </p:sp>
      <p:sp>
        <p:nvSpPr>
          <p:cNvPr id="4" name="Title 3"/>
          <p:cNvSpPr>
            <a:spLocks noGrp="1"/>
          </p:cNvSpPr>
          <p:nvPr>
            <p:ph type="title"/>
          </p:nvPr>
        </p:nvSpPr>
        <p:spPr/>
        <p:txBody>
          <a:bodyPr/>
          <a:lstStyle/>
          <a:p>
            <a:pPr fontAlgn="auto">
              <a:spcAft>
                <a:spcPts val="0"/>
              </a:spcAft>
              <a:defRPr/>
            </a:pPr>
            <a:r>
              <a:rPr lang="en-US" dirty="0" smtClean="0"/>
              <a:t>NJ </a:t>
            </a:r>
            <a:r>
              <a:rPr lang="en-US" dirty="0"/>
              <a:t>L</a:t>
            </a:r>
            <a:r>
              <a:rPr lang="en-US" dirty="0" smtClean="0"/>
              <a:t>aw on Cyber-Bullying</a:t>
            </a:r>
            <a:endParaRPr lang="en-US" dirty="0"/>
          </a:p>
        </p:txBody>
      </p:sp>
      <p:pic>
        <p:nvPicPr>
          <p:cNvPr id="1638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45111" y="5126699"/>
            <a:ext cx="1219200" cy="1067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367268" y="4981303"/>
            <a:ext cx="874554" cy="135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17474" y="1132712"/>
            <a:ext cx="2514423" cy="4525963"/>
          </a:xfrm>
        </p:spPr>
      </p:pic>
      <p:sp>
        <p:nvSpPr>
          <p:cNvPr id="3" name="Title 2"/>
          <p:cNvSpPr>
            <a:spLocks noGrp="1"/>
          </p:cNvSpPr>
          <p:nvPr>
            <p:ph type="title"/>
          </p:nvPr>
        </p:nvSpPr>
        <p:spPr/>
        <p:txBody>
          <a:bodyPr/>
          <a:lstStyle/>
          <a:p>
            <a:r>
              <a:rPr lang="en-US" dirty="0" smtClean="0"/>
              <a:t>NJ Case Review</a:t>
            </a:r>
            <a:endParaRPr lang="en-US" dirty="0"/>
          </a:p>
        </p:txBody>
      </p:sp>
      <p:sp>
        <p:nvSpPr>
          <p:cNvPr id="4" name="Rectangle 3"/>
          <p:cNvSpPr/>
          <p:nvPr/>
        </p:nvSpPr>
        <p:spPr>
          <a:xfrm>
            <a:off x="901337" y="1132712"/>
            <a:ext cx="4572000" cy="4524315"/>
          </a:xfrm>
          <a:prstGeom prst="rect">
            <a:avLst/>
          </a:prstGeom>
        </p:spPr>
        <p:txBody>
          <a:bodyPr>
            <a:spAutoFit/>
          </a:bodyPr>
          <a:lstStyle/>
          <a:p>
            <a:r>
              <a:rPr lang="en-US" dirty="0"/>
              <a:t>In other New Jersey sexting news, </a:t>
            </a:r>
            <a:r>
              <a:rPr lang="en-US" dirty="0">
                <a:hlinkClick r:id="rId3"/>
              </a:rPr>
              <a:t>New </a:t>
            </a:r>
            <a:r>
              <a:rPr lang="en-US" dirty="0" smtClean="0">
                <a:hlinkClick r:id="rId3"/>
              </a:rPr>
              <a:t> York </a:t>
            </a:r>
            <a:r>
              <a:rPr lang="en-US" dirty="0">
                <a:hlinkClick r:id="rId3"/>
              </a:rPr>
              <a:t>Daily News</a:t>
            </a:r>
            <a:r>
              <a:rPr lang="en-US" dirty="0"/>
              <a:t> reports a 15-year-old from Dickenson High School posted a video of himself and a 13-year-old girl engaging in a sex act</a:t>
            </a:r>
            <a:r>
              <a:rPr lang="en-US" dirty="0">
                <a:hlinkClick r:id="rId4"/>
              </a:rPr>
              <a:t> on Facebook.</a:t>
            </a:r>
            <a:r>
              <a:rPr lang="en-US" dirty="0"/>
              <a:t> The 13-year-old girl was not aware of the video until it had begun circulating among students. The 15-year-old has since been charged with two counts of invasion of privacy and high school officials are still determining what disciplinary actions will be taken. High school officials are planning to launch a campaign geared towards reminding students about the </a:t>
            </a:r>
            <a:r>
              <a:rPr lang="en-US" dirty="0">
                <a:hlinkClick r:id="rId5"/>
              </a:rPr>
              <a:t>dangers of sexting.</a:t>
            </a:r>
            <a:endParaRPr lang="en-US" dirty="0"/>
          </a:p>
        </p:txBody>
      </p:sp>
    </p:spTree>
    <p:extLst>
      <p:ext uri="{BB962C8B-B14F-4D97-AF65-F5344CB8AC3E}">
        <p14:creationId xmlns:p14="http://schemas.microsoft.com/office/powerpoint/2010/main" val="194609679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7497" y="1254035"/>
            <a:ext cx="8229600" cy="4583203"/>
          </a:xfrm>
        </p:spPr>
        <p:txBody>
          <a:bodyPr/>
          <a:lstStyle/>
          <a:p>
            <a:pPr marL="109537" indent="0">
              <a:buNone/>
            </a:pPr>
            <a:r>
              <a:rPr lang="en-US" sz="2200" dirty="0" smtClean="0"/>
              <a:t>May 2015</a:t>
            </a:r>
          </a:p>
          <a:p>
            <a:pPr marL="109537" indent="0">
              <a:buNone/>
            </a:pPr>
            <a:r>
              <a:rPr lang="en-US" sz="2200" dirty="0" smtClean="0"/>
              <a:t>Authorities criminally charged 20 students following a sexting investigation.</a:t>
            </a:r>
          </a:p>
          <a:p>
            <a:pPr marL="109537" indent="0">
              <a:buNone/>
            </a:pPr>
            <a:r>
              <a:rPr lang="en-US" sz="2200" dirty="0" smtClean="0"/>
              <a:t>Cape May Prosecutor charged 19 juveniles and one 18 year old at Lower Cape may Regional High School and Richard M. </a:t>
            </a:r>
            <a:r>
              <a:rPr lang="en-US" sz="2200" dirty="0" err="1" smtClean="0"/>
              <a:t>Teitelman</a:t>
            </a:r>
            <a:r>
              <a:rPr lang="en-US" sz="2200" dirty="0" smtClean="0"/>
              <a:t> Middle School.</a:t>
            </a:r>
          </a:p>
          <a:p>
            <a:pPr marL="109537" indent="0">
              <a:buNone/>
            </a:pPr>
            <a:r>
              <a:rPr lang="en-US" sz="2200" dirty="0" smtClean="0"/>
              <a:t>A female student told officials that boys were texting around naked pictures of her friend.</a:t>
            </a:r>
          </a:p>
          <a:p>
            <a:pPr marL="109537" indent="0">
              <a:buNone/>
            </a:pPr>
            <a:r>
              <a:rPr lang="en-US" sz="2200" dirty="0" smtClean="0"/>
              <a:t>During investigation, authorities </a:t>
            </a:r>
            <a:r>
              <a:rPr lang="en-US" sz="2200" dirty="0" smtClean="0">
                <a:solidFill>
                  <a:schemeClr val="accent2"/>
                </a:solidFill>
              </a:rPr>
              <a:t>seized</a:t>
            </a:r>
            <a:r>
              <a:rPr lang="en-US" sz="2200" dirty="0" smtClean="0"/>
              <a:t> and </a:t>
            </a:r>
            <a:r>
              <a:rPr lang="en-US" sz="2200" dirty="0" smtClean="0">
                <a:solidFill>
                  <a:schemeClr val="accent2"/>
                </a:solidFill>
              </a:rPr>
              <a:t>analyzed</a:t>
            </a:r>
            <a:r>
              <a:rPr lang="en-US" sz="2200" dirty="0" smtClean="0"/>
              <a:t> 27 cell phones and </a:t>
            </a:r>
            <a:r>
              <a:rPr lang="en-US" sz="2200" dirty="0" smtClean="0">
                <a:solidFill>
                  <a:schemeClr val="accent2"/>
                </a:solidFill>
              </a:rPr>
              <a:t>recovered the deleted photographs</a:t>
            </a:r>
            <a:r>
              <a:rPr lang="en-US" sz="2200" dirty="0" smtClean="0"/>
              <a:t>.</a:t>
            </a:r>
          </a:p>
          <a:p>
            <a:pPr marL="109537" indent="0">
              <a:buNone/>
            </a:pPr>
            <a:r>
              <a:rPr lang="en-US" sz="2200" dirty="0" smtClean="0"/>
              <a:t>Authorities stated nude and semi-nude photos of female students were being exchanged between male students through texts and social media</a:t>
            </a:r>
            <a:r>
              <a:rPr lang="en-US" sz="2000" dirty="0" smtClean="0"/>
              <a:t>.</a:t>
            </a:r>
            <a:endParaRPr lang="en-US" sz="2000" dirty="0"/>
          </a:p>
        </p:txBody>
      </p:sp>
      <p:sp>
        <p:nvSpPr>
          <p:cNvPr id="3" name="Title 2"/>
          <p:cNvSpPr>
            <a:spLocks noGrp="1"/>
          </p:cNvSpPr>
          <p:nvPr>
            <p:ph type="title"/>
          </p:nvPr>
        </p:nvSpPr>
        <p:spPr/>
        <p:txBody>
          <a:bodyPr>
            <a:normAutofit fontScale="90000"/>
          </a:bodyPr>
          <a:lstStyle/>
          <a:p>
            <a:r>
              <a:rPr lang="en-US" sz="3600" dirty="0" smtClean="0"/>
              <a:t>Lower Township NJ (Cape May County)</a:t>
            </a:r>
            <a:endParaRPr lang="en-US" sz="3600" dirty="0"/>
          </a:p>
        </p:txBody>
      </p:sp>
    </p:spTree>
    <p:extLst>
      <p:ext uri="{BB962C8B-B14F-4D97-AF65-F5344CB8AC3E}">
        <p14:creationId xmlns:p14="http://schemas.microsoft.com/office/powerpoint/2010/main" val="343642949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533400" y="685800"/>
            <a:ext cx="8077200" cy="1200150"/>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dirty="0" smtClean="0">
                <a:solidFill>
                  <a:prstClr val="black"/>
                </a:solidFill>
                <a:effectLst>
                  <a:outerShdw blurRad="38100" dist="38100" dir="2700000" algn="tl">
                    <a:srgbClr val="000000">
                      <a:alpha val="43137"/>
                    </a:srgbClr>
                  </a:outerShdw>
                </a:effectLst>
                <a:latin typeface="Lucida Sans Unicode"/>
              </a:rPr>
              <a:t>Ally’s Story- Sexting</a:t>
            </a:r>
            <a:r>
              <a:rPr lang="en-US" sz="4000" dirty="0">
                <a:solidFill>
                  <a:prstClr val="black"/>
                </a:solidFill>
                <a:latin typeface="Lucida Sans Unicode"/>
              </a:rPr>
              <a:t/>
            </a:r>
            <a:br>
              <a:rPr lang="en-US" sz="4000" dirty="0">
                <a:solidFill>
                  <a:prstClr val="black"/>
                </a:solidFill>
                <a:latin typeface="Lucida Sans Unicode"/>
              </a:rPr>
            </a:br>
            <a:endParaRPr lang="en-US" sz="3200" dirty="0">
              <a:solidFill>
                <a:prstClr val="black"/>
              </a:solidFill>
              <a:effectLst>
                <a:outerShdw blurRad="38100" dist="38100" dir="2700000" algn="tl">
                  <a:srgbClr val="000000">
                    <a:alpha val="43137"/>
                  </a:srgbClr>
                </a:outerShdw>
              </a:effectLst>
              <a:latin typeface="Lucida Sans Unicode"/>
            </a:endParaRPr>
          </a:p>
        </p:txBody>
      </p:sp>
      <p:sp>
        <p:nvSpPr>
          <p:cNvPr id="2" name="Rectangle 1"/>
          <p:cNvSpPr/>
          <p:nvPr/>
        </p:nvSpPr>
        <p:spPr>
          <a:xfrm>
            <a:off x="984069" y="3105835"/>
            <a:ext cx="7167153" cy="1231106"/>
          </a:xfrm>
          <a:prstGeom prst="rect">
            <a:avLst/>
          </a:prstGeom>
        </p:spPr>
        <p:txBody>
          <a:bodyPr wrap="square">
            <a:spAutoFit/>
          </a:bodyPr>
          <a:lstStyle/>
          <a:p>
            <a:r>
              <a:rPr lang="en-US" sz="2800" dirty="0">
                <a:hlinkClick r:id="rId3"/>
              </a:rPr>
              <a:t>https://</a:t>
            </a:r>
            <a:r>
              <a:rPr lang="en-US" sz="2800" dirty="0" smtClean="0">
                <a:hlinkClick r:id="rId3"/>
              </a:rPr>
              <a:t>www.youtube.com/watch?v=nsfcN2Hi_ts</a:t>
            </a:r>
            <a:endParaRPr lang="en-US" sz="2800" dirty="0" smtClean="0"/>
          </a:p>
          <a:p>
            <a:endParaRPr lang="en-US" dirty="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1295400" y="990600"/>
            <a:ext cx="7848600"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a:buFont typeface="Arial" pitchFamily="34" charset="0"/>
              <a:buChar char="•"/>
            </a:pPr>
            <a:r>
              <a:rPr lang="en-US" sz="2800" dirty="0">
                <a:latin typeface="Arial" pitchFamily="34" charset="0"/>
              </a:rPr>
              <a:t>A 15 year old girl sent nude photographs of herself via the internet.</a:t>
            </a:r>
          </a:p>
          <a:p>
            <a:pPr>
              <a:buFont typeface="Arial" pitchFamily="34" charset="0"/>
              <a:buChar char="•"/>
            </a:pPr>
            <a:r>
              <a:rPr lang="en-US" sz="2800" dirty="0">
                <a:latin typeface="Arial" pitchFamily="34" charset="0"/>
              </a:rPr>
              <a:t>She was charged with manufacturing, possessing and distributing child pornography.</a:t>
            </a:r>
          </a:p>
          <a:p>
            <a:pPr>
              <a:buFont typeface="Arial" pitchFamily="34" charset="0"/>
              <a:buChar char="•"/>
            </a:pPr>
            <a:r>
              <a:rPr lang="en-US" sz="2800" dirty="0">
                <a:latin typeface="Arial" pitchFamily="34" charset="0"/>
              </a:rPr>
              <a:t>She sent the photos with her </a:t>
            </a:r>
            <a:r>
              <a:rPr lang="en-US" sz="2800" dirty="0" smtClean="0">
                <a:latin typeface="Arial" pitchFamily="34" charset="0"/>
              </a:rPr>
              <a:t>cell </a:t>
            </a:r>
            <a:r>
              <a:rPr lang="en-US" sz="2800" dirty="0">
                <a:latin typeface="Arial" pitchFamily="34" charset="0"/>
              </a:rPr>
              <a:t>phone to a 27 year old man she met </a:t>
            </a:r>
            <a:r>
              <a:rPr lang="en-US" sz="2800" dirty="0" smtClean="0">
                <a:latin typeface="Arial" pitchFamily="34" charset="0"/>
              </a:rPr>
              <a:t>on social media.</a:t>
            </a:r>
            <a:endParaRPr lang="en-US" sz="2800" dirty="0">
              <a:latin typeface="Arial" pitchFamily="34" charset="0"/>
            </a:endParaRPr>
          </a:p>
          <a:p>
            <a:pPr>
              <a:buFont typeface="Arial" pitchFamily="34" charset="0"/>
              <a:buChar char="•"/>
            </a:pPr>
            <a:r>
              <a:rPr lang="en-US" sz="2800" dirty="0">
                <a:latin typeface="Arial" pitchFamily="34" charset="0"/>
              </a:rPr>
              <a:t>The man was also charged with unlawful sexual activity.</a:t>
            </a:r>
          </a:p>
          <a:p>
            <a:pPr>
              <a:buFont typeface="Arial" pitchFamily="34" charset="0"/>
              <a:buChar char="•"/>
            </a:pPr>
            <a:r>
              <a:rPr lang="en-US" sz="2800" dirty="0">
                <a:latin typeface="Arial" pitchFamily="34" charset="0"/>
              </a:rPr>
              <a:t>CBS news correspondent Kelli Watson commented, “Kids really need to know and understand that their digital footprint will live on.”</a:t>
            </a:r>
          </a:p>
          <a:p>
            <a:pPr>
              <a:buFont typeface="Arial" pitchFamily="34" charset="0"/>
              <a:buChar char="•"/>
            </a:pPr>
            <a:endParaRPr lang="en-US" sz="2800" dirty="0">
              <a:latin typeface="Arial" pitchFamily="34" charset="0"/>
            </a:endParaRPr>
          </a:p>
          <a:p>
            <a:endParaRPr lang="en-US" sz="2800" dirty="0">
              <a:latin typeface="Arial" pitchFamily="34" charset="0"/>
            </a:endParaRPr>
          </a:p>
          <a:p>
            <a:endParaRPr lang="en-US" sz="2800" dirty="0">
              <a:solidFill>
                <a:schemeClr val="bg1"/>
              </a:solidFill>
              <a:latin typeface="Arial" pitchFamily="34" charset="0"/>
            </a:endParaRPr>
          </a:p>
        </p:txBody>
      </p:sp>
      <p:sp>
        <p:nvSpPr>
          <p:cNvPr id="2" name="TextBox 1"/>
          <p:cNvSpPr txBox="1"/>
          <p:nvPr/>
        </p:nvSpPr>
        <p:spPr>
          <a:xfrm>
            <a:off x="152400" y="307975"/>
            <a:ext cx="8915400" cy="646331"/>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fontAlgn="auto">
              <a:spcBef>
                <a:spcPts val="0"/>
              </a:spcBef>
              <a:spcAft>
                <a:spcPts val="0"/>
              </a:spcAft>
              <a:defRPr/>
            </a:pPr>
            <a:r>
              <a:rPr lang="en-US" sz="3600" dirty="0" smtClean="0">
                <a:effectLst>
                  <a:outerShdw blurRad="38100" dist="38100" dir="2700000" algn="tl">
                    <a:srgbClr val="000000">
                      <a:alpha val="43137"/>
                    </a:srgbClr>
                  </a:outerShdw>
                </a:effectLst>
              </a:rPr>
              <a:t>National </a:t>
            </a:r>
            <a:r>
              <a:rPr lang="en-US" sz="3600" dirty="0">
                <a:effectLst>
                  <a:outerShdw blurRad="38100" dist="38100" dir="2700000" algn="tl">
                    <a:srgbClr val="000000">
                      <a:alpha val="43137"/>
                    </a:srgbClr>
                  </a:outerShdw>
                </a:effectLst>
              </a:rPr>
              <a:t>Review: Clearfield County, PA</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heckerboard(across)">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checkerboard(across)">
                                      <p:cBhvr>
                                        <p:cTn id="12" dur="500"/>
                                        <p:tgtEl>
                                          <p:spTgt spid="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checkerboard(across)">
                                      <p:cBhvr>
                                        <p:cTn id="17" dur="500"/>
                                        <p:tgtEl>
                                          <p:spTgt spid="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checkerboard(across)">
                                      <p:cBhvr>
                                        <p:cTn id="22" dur="500"/>
                                        <p:tgtEl>
                                          <p:spTgt spid="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checkerboard(across)">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62375" y="1279525"/>
            <a:ext cx="4575175"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33375" y="1368425"/>
            <a:ext cx="8229600" cy="2678113"/>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fontAlgn="auto">
              <a:spcBef>
                <a:spcPts val="0"/>
              </a:spcBef>
              <a:spcAft>
                <a:spcPts val="0"/>
              </a:spcAft>
              <a:buFont typeface="Arial" charset="0"/>
              <a:buChar char="•"/>
              <a:defRPr/>
            </a:pPr>
            <a:r>
              <a:rPr lang="en-US" sz="2500" dirty="0"/>
              <a:t>“It was a stupid thing I did because I was upset and tired and it was the middle of the night and I was an immature kid.  You will find me on the registered sex offender list next to people who have raped children, molested kids, things like that, because I sent child pornography.”</a:t>
            </a:r>
          </a:p>
          <a:p>
            <a:pPr fontAlgn="auto">
              <a:spcBef>
                <a:spcPts val="0"/>
              </a:spcBef>
              <a:spcAft>
                <a:spcPts val="0"/>
              </a:spcAft>
              <a:defRPr/>
            </a:pPr>
            <a:endParaRPr lang="en-US" dirty="0"/>
          </a:p>
        </p:txBody>
      </p:sp>
      <p:sp>
        <p:nvSpPr>
          <p:cNvPr id="10" name="TextBox 9"/>
          <p:cNvSpPr txBox="1"/>
          <p:nvPr/>
        </p:nvSpPr>
        <p:spPr>
          <a:xfrm>
            <a:off x="685800" y="304800"/>
            <a:ext cx="7877175" cy="7080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4000" dirty="0"/>
              <a:t>Case Review: Orlando, FL</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3810000"/>
            <a:ext cx="370046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0421" y="1312260"/>
            <a:ext cx="7772400" cy="1828800"/>
          </a:xfrm>
        </p:spPr>
        <p:txBody>
          <a:bodyPr/>
          <a:lstStyle/>
          <a:p>
            <a:pPr algn="ctr"/>
            <a:r>
              <a:rPr lang="en-US" dirty="0" smtClean="0">
                <a:solidFill>
                  <a:schemeClr val="bg1"/>
                </a:solidFill>
              </a:rPr>
              <a:t>Washington Township Police Department</a:t>
            </a:r>
            <a:endParaRPr lang="en-US" dirty="0">
              <a:solidFill>
                <a:schemeClr val="bg1"/>
              </a:solidFill>
            </a:endParaRPr>
          </a:p>
        </p:txBody>
      </p:sp>
      <p:sp>
        <p:nvSpPr>
          <p:cNvPr id="3" name="Text Placeholder 2"/>
          <p:cNvSpPr>
            <a:spLocks noGrp="1"/>
          </p:cNvSpPr>
          <p:nvPr>
            <p:ph type="body" idx="1"/>
          </p:nvPr>
        </p:nvSpPr>
        <p:spPr>
          <a:xfrm>
            <a:off x="4538096" y="4824539"/>
            <a:ext cx="4605904" cy="2675161"/>
          </a:xfrm>
        </p:spPr>
        <p:txBody>
          <a:bodyPr/>
          <a:lstStyle/>
          <a:p>
            <a:r>
              <a:rPr lang="en-US" sz="3400" dirty="0" smtClean="0">
                <a:solidFill>
                  <a:schemeClr val="bg1"/>
                </a:solidFill>
              </a:rPr>
              <a:t>PFC. Gary Egizi #110</a:t>
            </a:r>
          </a:p>
          <a:p>
            <a:r>
              <a:rPr lang="en-US" sz="3400" dirty="0" smtClean="0">
                <a:solidFill>
                  <a:schemeClr val="bg1"/>
                </a:solidFill>
              </a:rPr>
              <a:t>Office of Professional Standards</a:t>
            </a:r>
            <a:endParaRPr lang="en-US" sz="3400" dirty="0">
              <a:solidFill>
                <a:schemeClr val="bg1"/>
              </a:solidFill>
            </a:endParaRPr>
          </a:p>
        </p:txBody>
      </p:sp>
    </p:spTree>
    <p:extLst>
      <p:ext uri="{BB962C8B-B14F-4D97-AF65-F5344CB8AC3E}">
        <p14:creationId xmlns:p14="http://schemas.microsoft.com/office/powerpoint/2010/main" val="25220964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9175" y="381000"/>
            <a:ext cx="7162800" cy="3046988"/>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3200" b="1" dirty="0" smtClean="0"/>
              <a:t>Sexting</a:t>
            </a:r>
            <a:r>
              <a:rPr lang="en-US" sz="3200" dirty="0" smtClean="0"/>
              <a:t>- The </a:t>
            </a:r>
            <a:r>
              <a:rPr lang="en-US" sz="3200" dirty="0"/>
              <a:t>act of sending </a:t>
            </a:r>
            <a:r>
              <a:rPr lang="en-US" sz="3200" b="1" dirty="0"/>
              <a:t>sexually</a:t>
            </a:r>
            <a:r>
              <a:rPr lang="en-US" sz="3200" dirty="0"/>
              <a:t> explicit </a:t>
            </a:r>
            <a:r>
              <a:rPr lang="en-US" sz="3200" dirty="0" smtClean="0"/>
              <a:t>messages or </a:t>
            </a:r>
            <a:r>
              <a:rPr lang="en-US" sz="3200" b="1" dirty="0" smtClean="0"/>
              <a:t>photographs (semi-nude or nude pics), </a:t>
            </a:r>
            <a:r>
              <a:rPr lang="en-US" sz="3200" dirty="0" smtClean="0"/>
              <a:t>primarily </a:t>
            </a:r>
            <a:r>
              <a:rPr lang="en-US" sz="3200" dirty="0"/>
              <a:t>between </a:t>
            </a:r>
            <a:r>
              <a:rPr lang="en-US" sz="3200" dirty="0" smtClean="0"/>
              <a:t>cell </a:t>
            </a:r>
            <a:r>
              <a:rPr lang="en-US" sz="3200" dirty="0"/>
              <a:t>phones.</a:t>
            </a:r>
          </a:p>
          <a:p>
            <a:pPr fontAlgn="auto">
              <a:spcBef>
                <a:spcPts val="0"/>
              </a:spcBef>
              <a:spcAft>
                <a:spcPts val="0"/>
              </a:spcAft>
              <a:defRPr/>
            </a:pPr>
            <a:r>
              <a:rPr lang="en-US" sz="3200" dirty="0"/>
              <a:t> </a:t>
            </a:r>
          </a:p>
        </p:txBody>
      </p:sp>
      <p:sp>
        <p:nvSpPr>
          <p:cNvPr id="3" name="TextBox 2"/>
          <p:cNvSpPr txBox="1"/>
          <p:nvPr/>
        </p:nvSpPr>
        <p:spPr>
          <a:xfrm>
            <a:off x="1019175" y="3429000"/>
            <a:ext cx="7162800" cy="255454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3200" b="1" dirty="0"/>
              <a:t>Cyber </a:t>
            </a:r>
            <a:r>
              <a:rPr lang="en-US" sz="3200" b="1" dirty="0" smtClean="0"/>
              <a:t>Bullying</a:t>
            </a:r>
            <a:r>
              <a:rPr lang="en-US" sz="3200" dirty="0" smtClean="0"/>
              <a:t>- The </a:t>
            </a:r>
            <a:r>
              <a:rPr lang="en-US" sz="3200" dirty="0"/>
              <a:t>use of the </a:t>
            </a:r>
            <a:r>
              <a:rPr lang="en-US" sz="3200" b="1" dirty="0"/>
              <a:t>Internet</a:t>
            </a:r>
            <a:r>
              <a:rPr lang="en-US" sz="3200" dirty="0"/>
              <a:t> and </a:t>
            </a:r>
            <a:r>
              <a:rPr lang="en-US" sz="3200" b="1" dirty="0" smtClean="0"/>
              <a:t>similar electronic communication </a:t>
            </a:r>
            <a:r>
              <a:rPr lang="en-US" sz="3200" b="1" dirty="0"/>
              <a:t>technologies</a:t>
            </a:r>
            <a:r>
              <a:rPr lang="en-US" sz="3200" dirty="0"/>
              <a:t> to harm other people, in a </a:t>
            </a:r>
            <a:r>
              <a:rPr lang="en-US" sz="3200" b="1" dirty="0"/>
              <a:t>deliberate</a:t>
            </a:r>
            <a:r>
              <a:rPr lang="en-US" sz="3200" dirty="0"/>
              <a:t>, </a:t>
            </a:r>
            <a:r>
              <a:rPr lang="en-US" sz="3200" b="1" dirty="0"/>
              <a:t>repeated</a:t>
            </a:r>
            <a:r>
              <a:rPr lang="en-US" sz="3200" dirty="0"/>
              <a:t>, and hostile manner.</a:t>
            </a:r>
          </a:p>
        </p:txBody>
      </p:sp>
      <p:sp>
        <p:nvSpPr>
          <p:cNvPr id="10244" name="TextBox 4"/>
          <p:cNvSpPr txBox="1">
            <a:spLocks noChangeArrowheads="1"/>
          </p:cNvSpPr>
          <p:nvPr/>
        </p:nvSpPr>
        <p:spPr bwMode="auto">
          <a:xfrm>
            <a:off x="1332963" y="1952625"/>
            <a:ext cx="472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endParaRPr lang="en-US"/>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148652" y="152400"/>
            <a:ext cx="2074333"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005216" y="3048000"/>
            <a:ext cx="7285969" cy="2862322"/>
          </a:xfrm>
          <a:prstGeom prst="rect">
            <a:avLst/>
          </a:prstGeom>
          <a:noFill/>
        </p:spPr>
        <p:style>
          <a:lnRef idx="0">
            <a:schemeClr val="accent1"/>
          </a:lnRef>
          <a:fillRef idx="3">
            <a:schemeClr val="accent1"/>
          </a:fillRef>
          <a:effectRef idx="3">
            <a:schemeClr val="accent1"/>
          </a:effectRef>
          <a:fontRef idx="minor">
            <a:schemeClr val="lt1"/>
          </a:fontRef>
        </p:style>
        <p:txBody>
          <a:bodyPr wrap="none">
            <a:spAutoFit/>
          </a:bodyPr>
          <a:lstStyle/>
          <a:p>
            <a:pPr algn="ctr" fontAlgn="auto">
              <a:spcBef>
                <a:spcPts val="0"/>
              </a:spcBef>
              <a:spcAft>
                <a:spcPts val="0"/>
              </a:spcAft>
              <a:defRPr/>
            </a:pPr>
            <a:r>
              <a:rPr lang="en-US" sz="3000" dirty="0">
                <a:solidFill>
                  <a:schemeClr val="tx1"/>
                </a:solidFill>
              </a:rPr>
              <a:t>It’s harmless fun between friends!</a:t>
            </a:r>
          </a:p>
          <a:p>
            <a:pPr algn="ctr" fontAlgn="auto">
              <a:spcBef>
                <a:spcPts val="0"/>
              </a:spcBef>
              <a:spcAft>
                <a:spcPts val="0"/>
              </a:spcAft>
              <a:defRPr/>
            </a:pPr>
            <a:r>
              <a:rPr lang="en-US" sz="3000" dirty="0">
                <a:solidFill>
                  <a:schemeClr val="tx1"/>
                </a:solidFill>
              </a:rPr>
              <a:t>It’s ok if you take pictures of yourself!</a:t>
            </a:r>
          </a:p>
          <a:p>
            <a:pPr algn="ctr" fontAlgn="auto">
              <a:spcBef>
                <a:spcPts val="0"/>
              </a:spcBef>
              <a:spcAft>
                <a:spcPts val="0"/>
              </a:spcAft>
              <a:defRPr/>
            </a:pPr>
            <a:r>
              <a:rPr lang="en-US" sz="3000" dirty="0">
                <a:solidFill>
                  <a:schemeClr val="tx1"/>
                </a:solidFill>
              </a:rPr>
              <a:t>It’s ok if you’re dating!</a:t>
            </a:r>
          </a:p>
          <a:p>
            <a:pPr algn="ctr" fontAlgn="auto">
              <a:spcBef>
                <a:spcPts val="0"/>
              </a:spcBef>
              <a:spcAft>
                <a:spcPts val="0"/>
              </a:spcAft>
              <a:defRPr/>
            </a:pPr>
            <a:r>
              <a:rPr lang="en-US" sz="3000" dirty="0">
                <a:solidFill>
                  <a:schemeClr val="tx1"/>
                </a:solidFill>
              </a:rPr>
              <a:t>It’s ok if you’re 16!</a:t>
            </a:r>
          </a:p>
          <a:p>
            <a:pPr algn="ctr" fontAlgn="auto">
              <a:spcBef>
                <a:spcPts val="0"/>
              </a:spcBef>
              <a:spcAft>
                <a:spcPts val="0"/>
              </a:spcAft>
              <a:defRPr/>
            </a:pPr>
            <a:r>
              <a:rPr lang="en-US" sz="3000" dirty="0">
                <a:solidFill>
                  <a:schemeClr val="tx1"/>
                </a:solidFill>
              </a:rPr>
              <a:t>It’s just a prank!</a:t>
            </a:r>
          </a:p>
          <a:p>
            <a:pPr algn="ctr" fontAlgn="auto">
              <a:spcBef>
                <a:spcPts val="0"/>
              </a:spcBef>
              <a:spcAft>
                <a:spcPts val="0"/>
              </a:spcAft>
              <a:defRPr/>
            </a:pPr>
            <a:r>
              <a:rPr lang="en-US" sz="3000" dirty="0">
                <a:solidFill>
                  <a:schemeClr val="tx1"/>
                </a:solidFill>
              </a:rPr>
              <a:t>You can’t go to jail for it!</a:t>
            </a:r>
          </a:p>
        </p:txBody>
      </p:sp>
      <p:sp>
        <p:nvSpPr>
          <p:cNvPr id="11" name="&quot;No&quot; Symbol 10"/>
          <p:cNvSpPr/>
          <p:nvPr/>
        </p:nvSpPr>
        <p:spPr>
          <a:xfrm>
            <a:off x="152400" y="2476500"/>
            <a:ext cx="762000" cy="6858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15" name="&quot;No&quot; Symbol 14"/>
          <p:cNvSpPr/>
          <p:nvPr/>
        </p:nvSpPr>
        <p:spPr>
          <a:xfrm>
            <a:off x="7496175" y="5567363"/>
            <a:ext cx="762000" cy="6858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2" name="TextBox 1"/>
          <p:cNvSpPr txBox="1"/>
          <p:nvPr/>
        </p:nvSpPr>
        <p:spPr>
          <a:xfrm>
            <a:off x="-17463" y="608013"/>
            <a:ext cx="5122863" cy="120173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3600" u="sng" dirty="0">
                <a:effectLst>
                  <a:outerShdw blurRad="38100" dist="38100" dir="2700000" algn="tl">
                    <a:srgbClr val="000000">
                      <a:alpha val="43137"/>
                    </a:srgbClr>
                  </a:outerShdw>
                </a:effectLst>
              </a:rPr>
              <a:t>Myths</a:t>
            </a:r>
            <a:r>
              <a:rPr lang="en-US" sz="3600" dirty="0">
                <a:effectLst>
                  <a:outerShdw blurRad="38100" dist="38100" dir="2700000" algn="tl">
                    <a:srgbClr val="000000">
                      <a:alpha val="43137"/>
                    </a:srgbClr>
                  </a:outerShdw>
                </a:effectLst>
              </a:rPr>
              <a:t> about Sexting and Cyber-bullying</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u="sng" dirty="0" smtClean="0"/>
              <a:t>Truths</a:t>
            </a:r>
            <a:r>
              <a:rPr lang="en-US" dirty="0" smtClean="0"/>
              <a:t> about Sexting and Cyber-bullying</a:t>
            </a:r>
            <a:endParaRPr lang="en-US" dirty="0"/>
          </a:p>
        </p:txBody>
      </p:sp>
      <p:sp>
        <p:nvSpPr>
          <p:cNvPr id="3" name="Content Placeholder 2"/>
          <p:cNvSpPr>
            <a:spLocks noGrp="1"/>
          </p:cNvSpPr>
          <p:nvPr>
            <p:ph idx="1"/>
          </p:nvPr>
        </p:nvSpPr>
        <p:spPr>
          <a:xfrm>
            <a:off x="457200" y="1417638"/>
            <a:ext cx="8229600" cy="4525962"/>
          </a:xfrm>
        </p:spPr>
        <p:txBody>
          <a:bodyPr>
            <a:normAutofit fontScale="92500" lnSpcReduction="10000"/>
          </a:bodyPr>
          <a:lstStyle/>
          <a:p>
            <a:pPr marL="365760" indent="-256032" fontAlgn="auto">
              <a:spcBef>
                <a:spcPct val="0"/>
              </a:spcBef>
              <a:spcAft>
                <a:spcPts val="0"/>
              </a:spcAft>
              <a:buFont typeface="Wingdings 3"/>
              <a:buChar char=""/>
              <a:defRPr/>
            </a:pPr>
            <a:r>
              <a:rPr lang="en-US" dirty="0"/>
              <a:t>Once you hit send you can </a:t>
            </a:r>
            <a:r>
              <a:rPr lang="en-US" b="1" dirty="0" smtClean="0">
                <a:solidFill>
                  <a:srgbClr val="FF0000"/>
                </a:solidFill>
              </a:rPr>
              <a:t>NEVER</a:t>
            </a:r>
            <a:r>
              <a:rPr lang="en-US" dirty="0" smtClean="0"/>
              <a:t> </a:t>
            </a:r>
            <a:r>
              <a:rPr lang="en-US" dirty="0"/>
              <a:t>retrieve </a:t>
            </a:r>
            <a:r>
              <a:rPr lang="en-US" dirty="0" smtClean="0"/>
              <a:t>an   image </a:t>
            </a:r>
            <a:r>
              <a:rPr lang="en-US" dirty="0"/>
              <a:t>or message </a:t>
            </a:r>
            <a:r>
              <a:rPr lang="en-US" dirty="0" smtClean="0"/>
              <a:t>sent</a:t>
            </a:r>
          </a:p>
          <a:p>
            <a:pPr marL="109728" indent="0" fontAlgn="auto">
              <a:spcBef>
                <a:spcPct val="0"/>
              </a:spcBef>
              <a:spcAft>
                <a:spcPts val="0"/>
              </a:spcAft>
              <a:buFont typeface="Wingdings 3"/>
              <a:buNone/>
              <a:defRPr/>
            </a:pPr>
            <a:endParaRPr lang="en-US" dirty="0"/>
          </a:p>
          <a:p>
            <a:pPr marL="365760" indent="-256032" fontAlgn="auto">
              <a:spcBef>
                <a:spcPct val="0"/>
              </a:spcBef>
              <a:spcAft>
                <a:spcPts val="0"/>
              </a:spcAft>
              <a:buFont typeface="Wingdings 3"/>
              <a:buChar char=""/>
              <a:defRPr/>
            </a:pPr>
            <a:r>
              <a:rPr lang="en-US" dirty="0"/>
              <a:t>Even if you take the </a:t>
            </a:r>
            <a:r>
              <a:rPr lang="en-US" dirty="0" smtClean="0"/>
              <a:t>picture of yourself, </a:t>
            </a:r>
            <a:r>
              <a:rPr lang="en-US" dirty="0"/>
              <a:t>if you </a:t>
            </a:r>
            <a:r>
              <a:rPr lang="en-US" dirty="0" smtClean="0"/>
              <a:t>send </a:t>
            </a:r>
            <a:r>
              <a:rPr lang="en-US" dirty="0"/>
              <a:t>that image to a person, it can be a </a:t>
            </a:r>
            <a:r>
              <a:rPr lang="en-US" dirty="0" smtClean="0"/>
              <a:t>crime. </a:t>
            </a:r>
          </a:p>
          <a:p>
            <a:pPr marL="109728" indent="0" fontAlgn="auto">
              <a:spcBef>
                <a:spcPct val="0"/>
              </a:spcBef>
              <a:spcAft>
                <a:spcPts val="0"/>
              </a:spcAft>
              <a:buFont typeface="Wingdings 3"/>
              <a:buNone/>
              <a:defRPr/>
            </a:pPr>
            <a:endParaRPr lang="en-US" dirty="0"/>
          </a:p>
          <a:p>
            <a:pPr marL="365760" indent="-256032" fontAlgn="auto">
              <a:spcBef>
                <a:spcPct val="0"/>
              </a:spcBef>
              <a:spcAft>
                <a:spcPts val="0"/>
              </a:spcAft>
              <a:buFont typeface="Wingdings 3"/>
              <a:buChar char=""/>
              <a:defRPr/>
            </a:pPr>
            <a:r>
              <a:rPr lang="en-US" dirty="0"/>
              <a:t>There is </a:t>
            </a:r>
            <a:r>
              <a:rPr lang="en-US" dirty="0">
                <a:solidFill>
                  <a:srgbClr val="FF0000"/>
                </a:solidFill>
              </a:rPr>
              <a:t>no</a:t>
            </a:r>
            <a:r>
              <a:rPr lang="en-US" dirty="0"/>
              <a:t> exception for “dating” situations in the </a:t>
            </a:r>
            <a:r>
              <a:rPr lang="en-US" dirty="0" smtClean="0"/>
              <a:t>law.</a:t>
            </a:r>
          </a:p>
          <a:p>
            <a:pPr marL="109728" indent="0" fontAlgn="auto">
              <a:spcBef>
                <a:spcPct val="0"/>
              </a:spcBef>
              <a:spcAft>
                <a:spcPts val="0"/>
              </a:spcAft>
              <a:buFont typeface="Wingdings 3"/>
              <a:buNone/>
              <a:defRPr/>
            </a:pPr>
            <a:endParaRPr lang="en-US" dirty="0"/>
          </a:p>
          <a:p>
            <a:pPr marL="365760" indent="-256032" fontAlgn="auto">
              <a:spcBef>
                <a:spcPct val="0"/>
              </a:spcBef>
              <a:spcAft>
                <a:spcPts val="0"/>
              </a:spcAft>
              <a:buFont typeface="Wingdings 3"/>
              <a:buChar char=""/>
              <a:defRPr/>
            </a:pPr>
            <a:r>
              <a:rPr lang="en-US" dirty="0" smtClean="0"/>
              <a:t>Sending</a:t>
            </a:r>
            <a:r>
              <a:rPr lang="en-US" dirty="0"/>
              <a:t>, saving, or requesting sexual images of underage persons is a </a:t>
            </a:r>
            <a:r>
              <a:rPr lang="en-US" dirty="0" smtClean="0"/>
              <a:t>crime. Criminal penalties can be a result of “child pornography”. </a:t>
            </a:r>
            <a:endParaRPr lang="en-US" dirty="0"/>
          </a:p>
          <a:p>
            <a:pPr marL="365760" indent="-256032" fontAlgn="auto">
              <a:spcBef>
                <a:spcPct val="0"/>
              </a:spcBef>
              <a:spcAft>
                <a:spcPts val="0"/>
              </a:spcAft>
              <a:buFont typeface="Wingdings 3"/>
              <a:buChar char=""/>
              <a:defRPr/>
            </a:pPr>
            <a:endParaRPr lang="en-US" dirty="0"/>
          </a:p>
          <a:p>
            <a:pPr marL="365760" indent="-256032" fontAlgn="auto">
              <a:spcBef>
                <a:spcPct val="0"/>
              </a:spcBef>
              <a:spcAft>
                <a:spcPts val="0"/>
              </a:spcAft>
              <a:buFont typeface="Wingdings 3"/>
              <a:buChar char=""/>
              <a:defRPr/>
            </a:pPr>
            <a:endParaRPr lang="en-US" dirty="0"/>
          </a:p>
          <a:p>
            <a:pPr marL="365760" indent="-256032" fontAlgn="auto">
              <a:spcAft>
                <a:spcPts val="0"/>
              </a:spcAft>
              <a:buFont typeface="Wingdings 3"/>
              <a:buChar char=""/>
              <a:defRPr/>
            </a:pPr>
            <a:endParaRPr lang="en-US" dirty="0"/>
          </a:p>
        </p:txBody>
      </p:sp>
      <p:pic>
        <p:nvPicPr>
          <p:cNvPr id="12292"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701566" y="1107581"/>
            <a:ext cx="1442434" cy="1565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3"/>
          <p:cNvPicPr>
            <a:picLocks noChangeAspect="1" noChangeArrowheads="1" noCrop="1"/>
          </p:cNvPicPr>
          <p:nvPr/>
        </p:nvPicPr>
        <p:blipFill>
          <a:blip r:embed="rId3" cstate="print">
            <a:extLst>
              <a:ext uri="{28A0092B-C50C-407E-A947-70E740481C1C}">
                <a14:useLocalDpi xmlns:a14="http://schemas.microsoft.com/office/drawing/2010/main" val="0"/>
              </a:ext>
            </a:extLst>
          </a:blip>
          <a:stretch>
            <a:fillRect/>
          </a:stretch>
        </p:blipFill>
        <p:spPr bwMode="auto">
          <a:xfrm>
            <a:off x="7019607" y="5246914"/>
            <a:ext cx="1667193" cy="1611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147774" y="274638"/>
            <a:ext cx="1539025" cy="1539025"/>
          </a:xfrm>
        </p:spPr>
      </p:pic>
      <p:sp>
        <p:nvSpPr>
          <p:cNvPr id="3" name="Title 2"/>
          <p:cNvSpPr>
            <a:spLocks noGrp="1"/>
          </p:cNvSpPr>
          <p:nvPr>
            <p:ph type="title"/>
          </p:nvPr>
        </p:nvSpPr>
        <p:spPr/>
        <p:txBody>
          <a:bodyPr/>
          <a:lstStyle/>
          <a:p>
            <a:r>
              <a:rPr lang="en-US" dirty="0" smtClean="0"/>
              <a:t>Snapchat</a:t>
            </a:r>
            <a:endParaRPr lang="en-US" dirty="0"/>
          </a:p>
        </p:txBody>
      </p:sp>
      <p:sp>
        <p:nvSpPr>
          <p:cNvPr id="5" name="TextBox 4"/>
          <p:cNvSpPr txBox="1"/>
          <p:nvPr/>
        </p:nvSpPr>
        <p:spPr>
          <a:xfrm>
            <a:off x="457200" y="1301728"/>
            <a:ext cx="7701567" cy="6093976"/>
          </a:xfrm>
          <a:prstGeom prst="rect">
            <a:avLst/>
          </a:prstGeom>
          <a:noFill/>
        </p:spPr>
        <p:txBody>
          <a:bodyPr wrap="square" rtlCol="0">
            <a:spAutoFit/>
          </a:bodyPr>
          <a:lstStyle/>
          <a:p>
            <a:r>
              <a:rPr lang="en-US" sz="3000" dirty="0" smtClean="0">
                <a:solidFill>
                  <a:srgbClr val="FF0000"/>
                </a:solidFill>
              </a:rPr>
              <a:t>Myths</a:t>
            </a:r>
            <a:r>
              <a:rPr lang="en-US" sz="3200" dirty="0" smtClean="0">
                <a:solidFill>
                  <a:srgbClr val="FF0000"/>
                </a:solidFill>
              </a:rPr>
              <a:t/>
            </a:r>
            <a:br>
              <a:rPr lang="en-US" sz="3200" dirty="0" smtClean="0">
                <a:solidFill>
                  <a:srgbClr val="FF0000"/>
                </a:solidFill>
              </a:rPr>
            </a:br>
            <a:r>
              <a:rPr lang="en-US" sz="2500" dirty="0" smtClean="0"/>
              <a:t>The pics disappear moments after they are sent.</a:t>
            </a:r>
          </a:p>
          <a:p>
            <a:r>
              <a:rPr lang="en-US" sz="2500" dirty="0" smtClean="0"/>
              <a:t>The pics can never be retrieved by the sender &amp; the recipient can’t view the image for more than a few seconds (10 seconds</a:t>
            </a:r>
            <a:r>
              <a:rPr lang="en-US" sz="2500" dirty="0" smtClean="0"/>
              <a:t>.)</a:t>
            </a:r>
          </a:p>
          <a:p>
            <a:endParaRPr lang="en-US" sz="2500" dirty="0" smtClean="0"/>
          </a:p>
          <a:p>
            <a:r>
              <a:rPr lang="en-US" sz="3000" smtClean="0">
                <a:solidFill>
                  <a:srgbClr val="FF0000"/>
                </a:solidFill>
              </a:rPr>
              <a:t>Truths</a:t>
            </a:r>
            <a:endParaRPr lang="en-US" sz="3000" dirty="0" smtClean="0">
              <a:solidFill>
                <a:srgbClr val="FF0000"/>
              </a:solidFill>
            </a:endParaRPr>
          </a:p>
          <a:p>
            <a:r>
              <a:rPr lang="en-US" sz="2500" dirty="0" smtClean="0"/>
              <a:t>Snapchat does </a:t>
            </a:r>
            <a:r>
              <a:rPr lang="en-US" sz="2500" dirty="0" smtClean="0">
                <a:solidFill>
                  <a:srgbClr val="FF0000"/>
                </a:solidFill>
              </a:rPr>
              <a:t>NOT</a:t>
            </a:r>
            <a:r>
              <a:rPr lang="en-US" sz="2500" dirty="0" smtClean="0"/>
              <a:t> delete the pics and they are actually stored in a folder inside the device.</a:t>
            </a:r>
          </a:p>
          <a:p>
            <a:r>
              <a:rPr lang="en-US" sz="2500" dirty="0" smtClean="0"/>
              <a:t>Snaps are </a:t>
            </a:r>
            <a:r>
              <a:rPr lang="en-US" sz="2500" dirty="0" smtClean="0">
                <a:solidFill>
                  <a:srgbClr val="FF0000"/>
                </a:solidFill>
              </a:rPr>
              <a:t>SAVED</a:t>
            </a:r>
            <a:r>
              <a:rPr lang="en-US" sz="2500" dirty="0" smtClean="0"/>
              <a:t> on Snapchat’s Servers (30 days)</a:t>
            </a:r>
          </a:p>
          <a:p>
            <a:r>
              <a:rPr lang="en-US" sz="2500" dirty="0" smtClean="0"/>
              <a:t>Users take screenshots of the Snaps</a:t>
            </a:r>
          </a:p>
          <a:p>
            <a:endParaRPr lang="en-US" sz="2400" dirty="0" smtClean="0"/>
          </a:p>
          <a:p>
            <a:endParaRPr lang="en-US" sz="2800" dirty="0" smtClean="0"/>
          </a:p>
          <a:p>
            <a:endParaRPr lang="en-US" sz="2800" dirty="0"/>
          </a:p>
        </p:txBody>
      </p:sp>
    </p:spTree>
    <p:extLst>
      <p:ext uri="{BB962C8B-B14F-4D97-AF65-F5344CB8AC3E}">
        <p14:creationId xmlns:p14="http://schemas.microsoft.com/office/powerpoint/2010/main" val="179241986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533400" y="685800"/>
            <a:ext cx="8077200" cy="584200"/>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3200" kern="0" dirty="0">
                <a:effectLst>
                  <a:outerShdw blurRad="38100" dist="38100" dir="2700000" algn="tl">
                    <a:srgbClr val="000000">
                      <a:alpha val="43137"/>
                    </a:srgbClr>
                  </a:outerShdw>
                </a:effectLst>
                <a:latin typeface="Arial" pitchFamily="34" charset="0"/>
                <a:ea typeface="ヒラギノ角ゴ ProN W3"/>
                <a:cs typeface="Arial" pitchFamily="34" charset="0"/>
                <a:sym typeface="Helvetica Neue Light" charset="0"/>
              </a:rPr>
              <a:t>What Happens After You hit Send?</a:t>
            </a:r>
            <a:endParaRPr lang="en-US" sz="3200" dirty="0">
              <a:effectLst>
                <a:outerShdw blurRad="38100" dist="38100" dir="2700000" algn="tl">
                  <a:srgbClr val="000000">
                    <a:alpha val="43137"/>
                  </a:srgbClr>
                </a:outerShdw>
              </a:effectLst>
              <a:latin typeface="Arial" pitchFamily="34" charset="0"/>
              <a:cs typeface="Arial" pitchFamily="34" charset="0"/>
            </a:endParaRPr>
          </a:p>
        </p:txBody>
      </p:sp>
      <p:sp>
        <p:nvSpPr>
          <p:cNvPr id="14339" name="Text Box 9"/>
          <p:cNvSpPr txBox="1">
            <a:spLocks noChangeArrowheads="1"/>
          </p:cNvSpPr>
          <p:nvPr/>
        </p:nvSpPr>
        <p:spPr bwMode="auto">
          <a:xfrm>
            <a:off x="4137025" y="1758950"/>
            <a:ext cx="45497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algn="ctr"/>
            <a:r>
              <a:rPr lang="en-US" sz="3600" b="1" u="sng">
                <a:latin typeface="Arial" pitchFamily="34" charset="0"/>
                <a:ea typeface="ヒラギノ角ゴ ProN W3"/>
                <a:sym typeface="Helvetica Neue Light"/>
              </a:rPr>
              <a:t>It may impact:</a:t>
            </a:r>
          </a:p>
          <a:p>
            <a:pPr algn="ctr"/>
            <a:endParaRPr lang="en-US" sz="3600" i="1">
              <a:latin typeface="Arial" pitchFamily="34" charset="0"/>
              <a:ea typeface="ヒラギノ角ゴ ProN W3"/>
              <a:sym typeface="Helvetica Neue Light"/>
            </a:endParaRPr>
          </a:p>
          <a:p>
            <a:pPr algn="ctr"/>
            <a:r>
              <a:rPr lang="en-US" sz="3600" i="1">
                <a:latin typeface="Arial" pitchFamily="34" charset="0"/>
                <a:ea typeface="ヒラギノ角ゴ ProN W3"/>
                <a:sym typeface="Helvetica Neue Light"/>
              </a:rPr>
              <a:t>College Admission</a:t>
            </a:r>
          </a:p>
          <a:p>
            <a:pPr algn="ctr"/>
            <a:endParaRPr lang="en-US" sz="3600" i="1">
              <a:latin typeface="Arial" pitchFamily="34" charset="0"/>
              <a:ea typeface="ヒラギノ角ゴ ProN W3"/>
              <a:sym typeface="Helvetica Neue Light"/>
            </a:endParaRPr>
          </a:p>
          <a:p>
            <a:pPr algn="ctr"/>
            <a:r>
              <a:rPr lang="en-US" sz="3600" i="1">
                <a:latin typeface="Arial" pitchFamily="34" charset="0"/>
                <a:ea typeface="ヒラギノ角ゴ ProN W3"/>
                <a:sym typeface="Helvetica Neue Light"/>
              </a:rPr>
              <a:t>Job interviews</a:t>
            </a:r>
            <a:br>
              <a:rPr lang="en-US" sz="3600" i="1">
                <a:latin typeface="Arial" pitchFamily="34" charset="0"/>
                <a:ea typeface="ヒラギノ角ゴ ProN W3"/>
                <a:sym typeface="Helvetica Neue Light"/>
              </a:rPr>
            </a:br>
            <a:endParaRPr lang="en-US" sz="3600" i="1">
              <a:latin typeface="Arial" pitchFamily="34" charset="0"/>
              <a:ea typeface="ヒラギノ角ゴ ProN W3"/>
              <a:sym typeface="Helvetica Neue Light"/>
            </a:endParaRPr>
          </a:p>
          <a:p>
            <a:pPr algn="ctr"/>
            <a:r>
              <a:rPr lang="en-US" sz="3600" i="1">
                <a:latin typeface="Arial" pitchFamily="34" charset="0"/>
                <a:ea typeface="ヒラギノ角ゴ ProN W3"/>
                <a:sym typeface="Helvetica Neue Light"/>
              </a:rPr>
              <a:t>Security Clearances</a:t>
            </a:r>
            <a:br>
              <a:rPr lang="en-US" sz="3600" i="1">
                <a:latin typeface="Arial" pitchFamily="34" charset="0"/>
                <a:ea typeface="ヒラギノ角ゴ ProN W3"/>
                <a:sym typeface="Helvetica Neue Light"/>
              </a:rPr>
            </a:br>
            <a:endParaRPr lang="en-US" sz="3600" i="1">
              <a:latin typeface="Arial" pitchFamily="34" charset="0"/>
              <a:ea typeface="ヒラギノ角ゴ ProN W3"/>
              <a:sym typeface="Helvetica Neue Light"/>
            </a:endParaRPr>
          </a:p>
        </p:txBody>
      </p:sp>
      <p:pic>
        <p:nvPicPr>
          <p:cNvPr id="3" name="Picture 2"/>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816373" y="2133600"/>
            <a:ext cx="3352800" cy="3352800"/>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pPr marL="109728" indent="0" fontAlgn="auto">
              <a:spcAft>
                <a:spcPts val="0"/>
              </a:spcAft>
              <a:buFont typeface="Wingdings 3"/>
              <a:buNone/>
              <a:defRPr/>
            </a:pPr>
            <a:r>
              <a:rPr lang="en-US" dirty="0" smtClean="0"/>
              <a:t>Enacted </a:t>
            </a:r>
            <a:r>
              <a:rPr lang="en-US" dirty="0"/>
              <a:t>by the Legislature of the State of </a:t>
            </a:r>
            <a:r>
              <a:rPr lang="en-US" dirty="0" smtClean="0"/>
              <a:t>NJ (2012):</a:t>
            </a:r>
            <a:endParaRPr lang="en-US" dirty="0"/>
          </a:p>
          <a:p>
            <a:pPr marL="365760" indent="-256032" fontAlgn="auto">
              <a:spcAft>
                <a:spcPts val="0"/>
              </a:spcAft>
              <a:buFont typeface="Wingdings 3"/>
              <a:buChar char=""/>
              <a:defRPr/>
            </a:pPr>
            <a:r>
              <a:rPr lang="en-US" smtClean="0"/>
              <a:t>2C:24-4b Sexting &amp; Prohibited </a:t>
            </a:r>
            <a:r>
              <a:rPr lang="en-US" dirty="0" smtClean="0"/>
              <a:t>acts.</a:t>
            </a:r>
            <a:endParaRPr lang="en-US" dirty="0"/>
          </a:p>
          <a:p>
            <a:pPr marL="365760" indent="-256032" fontAlgn="auto">
              <a:spcAft>
                <a:spcPts val="0"/>
              </a:spcAft>
              <a:buFont typeface="Wingdings 3"/>
              <a:buChar char=""/>
              <a:defRPr/>
            </a:pPr>
            <a:r>
              <a:rPr lang="en-US" dirty="0" smtClean="0"/>
              <a:t>(5) </a:t>
            </a:r>
            <a:r>
              <a:rPr lang="en-US" dirty="0"/>
              <a:t>A minor commits the offense of sexting if he or she knowingly</a:t>
            </a:r>
            <a:r>
              <a:rPr lang="en-US" dirty="0" smtClean="0"/>
              <a:t>:</a:t>
            </a:r>
          </a:p>
          <a:p>
            <a:pPr marL="621792" lvl="1" fontAlgn="auto">
              <a:spcBef>
                <a:spcPts val="324"/>
              </a:spcBef>
              <a:spcAft>
                <a:spcPts val="0"/>
              </a:spcAft>
              <a:buFont typeface="Verdana"/>
              <a:buChar char="◦"/>
              <a:defRPr/>
            </a:pPr>
            <a:r>
              <a:rPr lang="en-US" dirty="0" smtClean="0"/>
              <a:t>(</a:t>
            </a:r>
            <a:r>
              <a:rPr lang="en-US" dirty="0"/>
              <a:t>a</a:t>
            </a:r>
            <a:r>
              <a:rPr lang="en-US" dirty="0" smtClean="0"/>
              <a:t>) Permit a child to engage in a prohibited sexual act if the person knows (or has reason to know) that the prohibited act will be photographed, filmed or reproduced in any matter, including the Internet.</a:t>
            </a:r>
            <a:endParaRPr lang="en-US" dirty="0"/>
          </a:p>
          <a:p>
            <a:pPr marL="621792" lvl="1" fontAlgn="auto">
              <a:spcBef>
                <a:spcPts val="324"/>
              </a:spcBef>
              <a:spcAft>
                <a:spcPts val="0"/>
              </a:spcAft>
              <a:buFont typeface="Verdana"/>
              <a:buChar char="◦"/>
              <a:defRPr/>
            </a:pPr>
            <a:r>
              <a:rPr lang="en-US" dirty="0"/>
              <a:t>(b) </a:t>
            </a:r>
            <a:r>
              <a:rPr lang="en-US" dirty="0" smtClean="0"/>
              <a:t>Knowingly receive, possess or view any visual image which depicts a child engaging in a prohibited sexual act or simulation of such act (including the Internet.) </a:t>
            </a:r>
            <a:endParaRPr lang="en-US" dirty="0"/>
          </a:p>
        </p:txBody>
      </p:sp>
      <p:sp>
        <p:nvSpPr>
          <p:cNvPr id="4" name="Title 3"/>
          <p:cNvSpPr>
            <a:spLocks noGrp="1"/>
          </p:cNvSpPr>
          <p:nvPr>
            <p:ph type="title"/>
          </p:nvPr>
        </p:nvSpPr>
        <p:spPr/>
        <p:txBody>
          <a:bodyPr/>
          <a:lstStyle/>
          <a:p>
            <a:pPr fontAlgn="auto">
              <a:spcAft>
                <a:spcPts val="0"/>
              </a:spcAft>
              <a:defRPr/>
            </a:pPr>
            <a:r>
              <a:rPr lang="en-US" dirty="0" smtClean="0"/>
              <a:t>New Jersey Law on Sexting</a:t>
            </a:r>
            <a:endParaRPr lang="en-US" dirty="0"/>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533400" y="685800"/>
            <a:ext cx="8077200" cy="584200"/>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3200" dirty="0" smtClean="0">
                <a:effectLst>
                  <a:outerShdw blurRad="38100" dist="38100" dir="2700000" algn="tl">
                    <a:srgbClr val="000000">
                      <a:alpha val="43137"/>
                    </a:srgbClr>
                  </a:outerShdw>
                </a:effectLst>
                <a:latin typeface="+mn-lt"/>
              </a:rPr>
              <a:t>Penalties for Sexting </a:t>
            </a:r>
            <a:endParaRPr lang="en-US" sz="3200" dirty="0">
              <a:effectLst>
                <a:outerShdw blurRad="38100" dist="38100" dir="2700000" algn="tl">
                  <a:srgbClr val="000000">
                    <a:alpha val="43137"/>
                  </a:srgbClr>
                </a:outerShdw>
              </a:effectLst>
              <a:latin typeface="+mn-lt"/>
            </a:endParaRPr>
          </a:p>
        </p:txBody>
      </p:sp>
      <p:sp>
        <p:nvSpPr>
          <p:cNvPr id="102409" name="Text Box 9"/>
          <p:cNvSpPr txBox="1">
            <a:spLocks noChangeArrowheads="1"/>
          </p:cNvSpPr>
          <p:nvPr/>
        </p:nvSpPr>
        <p:spPr bwMode="auto">
          <a:xfrm>
            <a:off x="663575" y="1917879"/>
            <a:ext cx="7924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a:spcBef>
                <a:spcPct val="50000"/>
              </a:spcBef>
            </a:pPr>
            <a:r>
              <a:rPr lang="en-US" sz="2400" dirty="0" smtClean="0">
                <a:latin typeface="Arial" pitchFamily="34" charset="0"/>
              </a:rPr>
              <a:t>Knowingly possess, view, or </a:t>
            </a:r>
            <a:r>
              <a:rPr lang="en-US" sz="2400" dirty="0">
                <a:latin typeface="Arial" pitchFamily="34" charset="0"/>
              </a:rPr>
              <a:t>produce an </a:t>
            </a:r>
            <a:r>
              <a:rPr lang="en-US" sz="2400" dirty="0" smtClean="0">
                <a:latin typeface="Arial" pitchFamily="34" charset="0"/>
              </a:rPr>
              <a:t>        inappropriate picture depicting the sexual exploitations or abuse of a child.                                                                </a:t>
            </a:r>
            <a:r>
              <a:rPr lang="en-US" sz="2100" dirty="0" smtClean="0">
                <a:solidFill>
                  <a:srgbClr val="0070C0"/>
                </a:solidFill>
                <a:latin typeface="Arial" pitchFamily="34" charset="0"/>
              </a:rPr>
              <a:t>Third Degree Crime: 3-5 years in prison &amp; up to $15,000 fine</a:t>
            </a:r>
          </a:p>
          <a:p>
            <a:pPr>
              <a:spcBef>
                <a:spcPct val="50000"/>
              </a:spcBef>
              <a:buFontTx/>
              <a:buChar char="•"/>
            </a:pPr>
            <a:endParaRPr lang="en-US" sz="2400" dirty="0">
              <a:solidFill>
                <a:srgbClr val="0070C0"/>
              </a:solidFill>
              <a:latin typeface="Arial" pitchFamily="34" charset="0"/>
            </a:endParaRPr>
          </a:p>
          <a:p>
            <a:pPr>
              <a:spcBef>
                <a:spcPct val="50000"/>
              </a:spcBef>
              <a:buFontTx/>
              <a:buChar char="•"/>
            </a:pPr>
            <a:endParaRPr lang="en-US" sz="2400" dirty="0" smtClean="0">
              <a:solidFill>
                <a:srgbClr val="0070C0"/>
              </a:solidFill>
              <a:latin typeface="Arial" pitchFamily="34" charset="0"/>
            </a:endParaRPr>
          </a:p>
          <a:p>
            <a:pPr>
              <a:spcBef>
                <a:spcPct val="50000"/>
              </a:spcBef>
              <a:buFontTx/>
              <a:buChar char="•"/>
            </a:pPr>
            <a:endParaRPr lang="en-US" sz="2400" dirty="0">
              <a:solidFill>
                <a:srgbClr val="0070C0"/>
              </a:solidFill>
              <a:latin typeface="Arial" pitchFamily="34" charset="0"/>
            </a:endParaRPr>
          </a:p>
          <a:p>
            <a:pPr lvl="1">
              <a:spcBef>
                <a:spcPct val="50000"/>
              </a:spcBef>
              <a:buFontTx/>
              <a:buChar char="•"/>
            </a:pPr>
            <a:endParaRPr lang="en-US" sz="2400" dirty="0">
              <a:latin typeface="Arial" pitchFamily="34" charset="0"/>
            </a:endParaRPr>
          </a:p>
        </p:txBody>
      </p:sp>
      <p:sp>
        <p:nvSpPr>
          <p:cNvPr id="102410" name="Text Box 10"/>
          <p:cNvSpPr txBox="1">
            <a:spLocks noChangeArrowheads="1"/>
          </p:cNvSpPr>
          <p:nvPr/>
        </p:nvSpPr>
        <p:spPr bwMode="auto">
          <a:xfrm>
            <a:off x="663575" y="3503384"/>
            <a:ext cx="796925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ucida Sans Unicode" pitchFamily="34" charset="0"/>
              </a:defRPr>
            </a:lvl1pPr>
            <a:lvl2pPr>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a:spcBef>
                <a:spcPct val="50000"/>
              </a:spcBef>
            </a:pPr>
            <a:r>
              <a:rPr lang="en-US" sz="2400" dirty="0" smtClean="0">
                <a:latin typeface="Arial" pitchFamily="34" charset="0"/>
              </a:rPr>
              <a:t>Distribute</a:t>
            </a:r>
            <a:r>
              <a:rPr lang="en-US" sz="2400" dirty="0">
                <a:latin typeface="Arial" pitchFamily="34" charset="0"/>
              </a:rPr>
              <a:t>, </a:t>
            </a:r>
            <a:r>
              <a:rPr lang="en-US" sz="2400" dirty="0" smtClean="0">
                <a:latin typeface="Arial" pitchFamily="34" charset="0"/>
              </a:rPr>
              <a:t>possess with intent to distribute an item depicting the sexual exploitation or abuse of child.   </a:t>
            </a:r>
            <a:r>
              <a:rPr lang="en-US" sz="2100" dirty="0" smtClean="0">
                <a:solidFill>
                  <a:srgbClr val="0070C0"/>
                </a:solidFill>
                <a:latin typeface="Arial" pitchFamily="34" charset="0"/>
              </a:rPr>
              <a:t>Second Degree Crime: 5-10 years in prison &amp; up to $150,000 fine and register as a Megan’s Law (sex) Offender</a:t>
            </a:r>
            <a:endParaRPr lang="en-US" sz="2100" dirty="0">
              <a:solidFill>
                <a:srgbClr val="0070C0"/>
              </a:solidFill>
              <a:latin typeface="Arial" pitchFamily="34" charset="0"/>
            </a:endParaRPr>
          </a:p>
        </p:txBody>
      </p:sp>
      <p:sp>
        <p:nvSpPr>
          <p:cNvPr id="102411" name="Text Box 11"/>
          <p:cNvSpPr txBox="1">
            <a:spLocks noChangeArrowheads="1"/>
          </p:cNvSpPr>
          <p:nvPr/>
        </p:nvSpPr>
        <p:spPr bwMode="auto">
          <a:xfrm>
            <a:off x="663575" y="4980712"/>
            <a:ext cx="7718425"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lvl="1">
              <a:spcBef>
                <a:spcPct val="50000"/>
              </a:spcBef>
            </a:pPr>
            <a:r>
              <a:rPr lang="en-US" sz="2100" dirty="0" smtClean="0">
                <a:solidFill>
                  <a:srgbClr val="FF0000"/>
                </a:solidFill>
                <a:latin typeface="Arial" pitchFamily="34" charset="0"/>
              </a:rPr>
              <a:t>CHILD= ANY person under 18 years of age</a:t>
            </a:r>
            <a:endParaRPr lang="en-US" sz="2100" dirty="0">
              <a:solidFill>
                <a:srgbClr val="FF0000"/>
              </a:solidFill>
              <a:latin typeface="Arial" pitchFamily="34" charset="0"/>
            </a:endParaRPr>
          </a:p>
          <a:p>
            <a:pPr lvl="1">
              <a:spcBef>
                <a:spcPct val="50000"/>
              </a:spcBef>
            </a:pPr>
            <a:r>
              <a:rPr lang="en-US" sz="2100" dirty="0" smtClean="0">
                <a:solidFill>
                  <a:srgbClr val="FF0000"/>
                </a:solidFill>
                <a:latin typeface="Arial" pitchFamily="34" charset="0"/>
              </a:rPr>
              <a:t>POSSESSION= Conscious &amp; Knowing Possession either Actual or Constructive</a:t>
            </a:r>
            <a:endParaRPr lang="en-US" sz="2100" dirty="0">
              <a:solidFill>
                <a:srgbClr val="FF0000"/>
              </a:solidFill>
              <a:latin typeface="Arial" pitchFamily="34" charset="0"/>
            </a:endParaRPr>
          </a:p>
        </p:txBody>
      </p:sp>
      <p:pic>
        <p:nvPicPr>
          <p:cNvPr id="153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632620" y="1"/>
            <a:ext cx="2511379" cy="2318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251</TotalTime>
  <Words>1024</Words>
  <Application>Microsoft Office PowerPoint</Application>
  <PresentationFormat>On-screen Show (4:3)</PresentationFormat>
  <Paragraphs>108</Paragraphs>
  <Slides>16</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Helvetica Neue Light</vt:lpstr>
      <vt:lpstr>Lucida Sans Unicode</vt:lpstr>
      <vt:lpstr>Verdana</vt:lpstr>
      <vt:lpstr>Wingdings 2</vt:lpstr>
      <vt:lpstr>Wingdings 3</vt:lpstr>
      <vt:lpstr>ヒラギノ角ゴ ProN W3</vt:lpstr>
      <vt:lpstr>Concourse</vt:lpstr>
      <vt:lpstr>SEXTING &amp; CYBERBULLYING</vt:lpstr>
      <vt:lpstr>Washington Township Police Department</vt:lpstr>
      <vt:lpstr>PowerPoint Presentation</vt:lpstr>
      <vt:lpstr>PowerPoint Presentation</vt:lpstr>
      <vt:lpstr>Truths about Sexting and Cyber-bullying</vt:lpstr>
      <vt:lpstr>Snapchat</vt:lpstr>
      <vt:lpstr>PowerPoint Presentation</vt:lpstr>
      <vt:lpstr>New Jersey Law on Sexting</vt:lpstr>
      <vt:lpstr>PowerPoint Presentation</vt:lpstr>
      <vt:lpstr>So how could it effect you??</vt:lpstr>
      <vt:lpstr>NJ Law on Cyber-Bullying</vt:lpstr>
      <vt:lpstr>NJ Case Review</vt:lpstr>
      <vt:lpstr>Lower Township NJ (Cape May County)</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TALK ABOUT SEXTING &amp; CYBERBULLYING</dc:title>
  <dc:creator>Gary G Egizi</dc:creator>
  <cp:lastModifiedBy>Gary G Egizi</cp:lastModifiedBy>
  <cp:revision>35</cp:revision>
  <dcterms:modified xsi:type="dcterms:W3CDTF">2018-04-30T19:59:01Z</dcterms:modified>
</cp:coreProperties>
</file>